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499" r:id="rId3"/>
    <p:sldId id="402" r:id="rId4"/>
    <p:sldId id="500" r:id="rId5"/>
    <p:sldId id="531" r:id="rId6"/>
    <p:sldId id="540" r:id="rId7"/>
    <p:sldId id="530" r:id="rId8"/>
    <p:sldId id="408" r:id="rId9"/>
    <p:sldId id="503" r:id="rId10"/>
    <p:sldId id="506" r:id="rId11"/>
    <p:sldId id="515" r:id="rId12"/>
    <p:sldId id="520" r:id="rId13"/>
    <p:sldId id="404" r:id="rId14"/>
    <p:sldId id="507" r:id="rId15"/>
    <p:sldId id="508" r:id="rId16"/>
    <p:sldId id="512" r:id="rId17"/>
    <p:sldId id="510" r:id="rId18"/>
    <p:sldId id="513" r:id="rId19"/>
    <p:sldId id="514" r:id="rId20"/>
    <p:sldId id="516" r:id="rId21"/>
    <p:sldId id="517" r:id="rId22"/>
    <p:sldId id="494" r:id="rId23"/>
    <p:sldId id="519" r:id="rId24"/>
    <p:sldId id="537" r:id="rId25"/>
    <p:sldId id="463" r:id="rId26"/>
    <p:sldId id="534" r:id="rId27"/>
    <p:sldId id="533" r:id="rId28"/>
    <p:sldId id="535" r:id="rId29"/>
    <p:sldId id="536" r:id="rId30"/>
    <p:sldId id="471" r:id="rId31"/>
    <p:sldId id="472" r:id="rId32"/>
    <p:sldId id="524" r:id="rId33"/>
    <p:sldId id="526" r:id="rId34"/>
    <p:sldId id="525" r:id="rId35"/>
    <p:sldId id="479" r:id="rId36"/>
    <p:sldId id="481" r:id="rId37"/>
    <p:sldId id="483" r:id="rId38"/>
    <p:sldId id="486" r:id="rId39"/>
    <p:sldId id="487" r:id="rId40"/>
    <p:sldId id="538" r:id="rId41"/>
    <p:sldId id="539" r:id="rId42"/>
    <p:sldId id="497" r:id="rId43"/>
    <p:sldId id="498" r:id="rId44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00"/>
    <a:srgbClr val="A8A8A8"/>
    <a:srgbClr val="FFFFFF"/>
    <a:srgbClr val="C2C2C2"/>
    <a:srgbClr val="CCFFCC"/>
    <a:srgbClr val="FFFF99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2639" autoAdjust="0"/>
  </p:normalViewPr>
  <p:slideViewPr>
    <p:cSldViewPr>
      <p:cViewPr varScale="1">
        <p:scale>
          <a:sx n="78" d="100"/>
          <a:sy n="78" d="100"/>
        </p:scale>
        <p:origin x="168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silla\Desktop\attila\htm_oktatas\kmkf_2011nov16\abrak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silla\Desktop\attila\htm_oktatas\kmkf_2011nov16\abrak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silla\Desktop\attila\htm_oktatas\kmkf_2011nov16\abrak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Heged&#252;s%20Istv&#225;n\Downloads\diagra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Munka1!$D$4</c:f>
              <c:strCache>
                <c:ptCount val="1"/>
                <c:pt idx="0">
                  <c:v>általános iskola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Munka1!$E$3:$G$3</c:f>
              <c:strCache>
                <c:ptCount val="3"/>
                <c:pt idx="0">
                  <c:v>Vajdaság</c:v>
                </c:pt>
                <c:pt idx="1">
                  <c:v>Erdély</c:v>
                </c:pt>
                <c:pt idx="2">
                  <c:v>Felvidék</c:v>
                </c:pt>
              </c:strCache>
            </c:strRef>
          </c:cat>
          <c:val>
            <c:numRef>
              <c:f>Munka1!$E$4:$G$4</c:f>
              <c:numCache>
                <c:formatCode>General</c:formatCode>
                <c:ptCount val="3"/>
                <c:pt idx="0">
                  <c:v>81</c:v>
                </c:pt>
                <c:pt idx="1">
                  <c:v>85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E7-4D22-8E47-988B56EA4AF5}"/>
            </c:ext>
          </c:extLst>
        </c:ser>
        <c:ser>
          <c:idx val="1"/>
          <c:order val="1"/>
          <c:tx>
            <c:strRef>
              <c:f>Munka1!$D$5</c:f>
              <c:strCache>
                <c:ptCount val="1"/>
                <c:pt idx="0">
                  <c:v>középiskola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Munka1!$E$3:$G$3</c:f>
              <c:strCache>
                <c:ptCount val="3"/>
                <c:pt idx="0">
                  <c:v>Vajdaság</c:v>
                </c:pt>
                <c:pt idx="1">
                  <c:v>Erdély</c:v>
                </c:pt>
                <c:pt idx="2">
                  <c:v>Felvidék</c:v>
                </c:pt>
              </c:strCache>
            </c:strRef>
          </c:cat>
          <c:val>
            <c:numRef>
              <c:f>Munka1!$E$5:$G$5</c:f>
              <c:numCache>
                <c:formatCode>General</c:formatCode>
                <c:ptCount val="3"/>
                <c:pt idx="0">
                  <c:v>77</c:v>
                </c:pt>
                <c:pt idx="1">
                  <c:v>75</c:v>
                </c:pt>
                <c:pt idx="2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E7-4D22-8E47-988B56EA4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305600"/>
        <c:axId val="87372928"/>
      </c:barChart>
      <c:catAx>
        <c:axId val="87305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hu-HU"/>
          </a:p>
        </c:txPr>
        <c:crossAx val="87372928"/>
        <c:crosses val="autoZero"/>
        <c:auto val="1"/>
        <c:lblAlgn val="ctr"/>
        <c:lblOffset val="100"/>
        <c:noMultiLvlLbl val="0"/>
      </c:catAx>
      <c:valAx>
        <c:axId val="87372928"/>
        <c:scaling>
          <c:orientation val="minMax"/>
          <c:min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hu-HU"/>
          </a:p>
        </c:txPr>
        <c:crossAx val="873056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hu-H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isk_vegz!$C$5</c:f>
              <c:strCache>
                <c:ptCount val="1"/>
                <c:pt idx="0">
                  <c:v>Iskolázatlanok, ismeretlen isk. v.</c:v>
                </c:pt>
              </c:strCache>
            </c:strRef>
          </c:tx>
          <c:invertIfNegative val="0"/>
          <c:cat>
            <c:multiLvlStrRef>
              <c:f>isk_vegz!$D$3:$K$4</c:f>
              <c:multiLvlStrCache>
                <c:ptCount val="8"/>
                <c:lvl>
                  <c:pt idx="0">
                    <c:v>összesen</c:v>
                  </c:pt>
                  <c:pt idx="1">
                    <c:v>magyarok</c:v>
                  </c:pt>
                  <c:pt idx="2">
                    <c:v>összesen</c:v>
                  </c:pt>
                  <c:pt idx="3">
                    <c:v>magyarok</c:v>
                  </c:pt>
                  <c:pt idx="4">
                    <c:v>összesen</c:v>
                  </c:pt>
                  <c:pt idx="5">
                    <c:v>magyarok</c:v>
                  </c:pt>
                  <c:pt idx="6">
                    <c:v>ukránok</c:v>
                  </c:pt>
                  <c:pt idx="7">
                    <c:v>magyarok</c:v>
                  </c:pt>
                </c:lvl>
                <c:lvl>
                  <c:pt idx="0">
                    <c:v>Románia</c:v>
                  </c:pt>
                  <c:pt idx="2">
                    <c:v>Szlovákia</c:v>
                  </c:pt>
                  <c:pt idx="4">
                    <c:v>Szerbia/Vajdaság</c:v>
                  </c:pt>
                  <c:pt idx="6">
                    <c:v>Kárpátalja</c:v>
                  </c:pt>
                </c:lvl>
              </c:multiLvlStrCache>
            </c:multiLvlStrRef>
          </c:cat>
          <c:val>
            <c:numRef>
              <c:f>isk_vegz!$D$5:$K$5</c:f>
              <c:numCache>
                <c:formatCode>General</c:formatCode>
                <c:ptCount val="8"/>
                <c:pt idx="0">
                  <c:v>5.6</c:v>
                </c:pt>
                <c:pt idx="1">
                  <c:v>3.6</c:v>
                </c:pt>
                <c:pt idx="2">
                  <c:v>2.2999999999999998</c:v>
                </c:pt>
                <c:pt idx="3">
                  <c:v>1.9000000000000001</c:v>
                </c:pt>
                <c:pt idx="4">
                  <c:v>5.4</c:v>
                </c:pt>
                <c:pt idx="5">
                  <c:v>2.4</c:v>
                </c:pt>
                <c:pt idx="6">
                  <c:v>2.4</c:v>
                </c:pt>
                <c:pt idx="7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D-47D4-B726-127D26896B80}"/>
            </c:ext>
          </c:extLst>
        </c:ser>
        <c:ser>
          <c:idx val="1"/>
          <c:order val="1"/>
          <c:tx>
            <c:strRef>
              <c:f>isk_vegz!$C$6</c:f>
              <c:strCache>
                <c:ptCount val="1"/>
                <c:pt idx="0">
                  <c:v>Általános iskola (ISCED 1,2A)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isk_vegz!$D$3:$K$4</c:f>
              <c:multiLvlStrCache>
                <c:ptCount val="8"/>
                <c:lvl>
                  <c:pt idx="0">
                    <c:v>összesen</c:v>
                  </c:pt>
                  <c:pt idx="1">
                    <c:v>magyarok</c:v>
                  </c:pt>
                  <c:pt idx="2">
                    <c:v>összesen</c:v>
                  </c:pt>
                  <c:pt idx="3">
                    <c:v>magyarok</c:v>
                  </c:pt>
                  <c:pt idx="4">
                    <c:v>összesen</c:v>
                  </c:pt>
                  <c:pt idx="5">
                    <c:v>magyarok</c:v>
                  </c:pt>
                  <c:pt idx="6">
                    <c:v>ukránok</c:v>
                  </c:pt>
                  <c:pt idx="7">
                    <c:v>magyarok</c:v>
                  </c:pt>
                </c:lvl>
                <c:lvl>
                  <c:pt idx="0">
                    <c:v>Románia</c:v>
                  </c:pt>
                  <c:pt idx="2">
                    <c:v>Szlovákia</c:v>
                  </c:pt>
                  <c:pt idx="4">
                    <c:v>Szerbia/Vajdaság</c:v>
                  </c:pt>
                  <c:pt idx="6">
                    <c:v>Kárpátalja</c:v>
                  </c:pt>
                </c:lvl>
              </c:multiLvlStrCache>
            </c:multiLvlStrRef>
          </c:cat>
          <c:val>
            <c:numRef>
              <c:f>isk_vegz!$D$6:$K$6</c:f>
              <c:numCache>
                <c:formatCode>General</c:formatCode>
                <c:ptCount val="8"/>
                <c:pt idx="0">
                  <c:v>47.7</c:v>
                </c:pt>
                <c:pt idx="1">
                  <c:v>49.3</c:v>
                </c:pt>
                <c:pt idx="2">
                  <c:v>26.4</c:v>
                </c:pt>
                <c:pt idx="3">
                  <c:v>36.300000000000011</c:v>
                </c:pt>
                <c:pt idx="4">
                  <c:v>41.3</c:v>
                </c:pt>
                <c:pt idx="5">
                  <c:v>53.9</c:v>
                </c:pt>
                <c:pt idx="6">
                  <c:v>35.9</c:v>
                </c:pt>
                <c:pt idx="7">
                  <c:v>40.1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D-47D4-B726-127D26896B80}"/>
            </c:ext>
          </c:extLst>
        </c:ser>
        <c:ser>
          <c:idx val="2"/>
          <c:order val="2"/>
          <c:invertIfNegative val="0"/>
          <c:cat>
            <c:multiLvlStrRef>
              <c:f>isk_vegz!$D$3:$K$4</c:f>
              <c:multiLvlStrCache>
                <c:ptCount val="8"/>
                <c:lvl>
                  <c:pt idx="0">
                    <c:v>összesen</c:v>
                  </c:pt>
                  <c:pt idx="1">
                    <c:v>magyarok</c:v>
                  </c:pt>
                  <c:pt idx="2">
                    <c:v>összesen</c:v>
                  </c:pt>
                  <c:pt idx="3">
                    <c:v>magyarok</c:v>
                  </c:pt>
                  <c:pt idx="4">
                    <c:v>összesen</c:v>
                  </c:pt>
                  <c:pt idx="5">
                    <c:v>magyarok</c:v>
                  </c:pt>
                  <c:pt idx="6">
                    <c:v>ukránok</c:v>
                  </c:pt>
                  <c:pt idx="7">
                    <c:v>magyarok</c:v>
                  </c:pt>
                </c:lvl>
                <c:lvl>
                  <c:pt idx="0">
                    <c:v>Románia</c:v>
                  </c:pt>
                  <c:pt idx="2">
                    <c:v>Szlovákia</c:v>
                  </c:pt>
                  <c:pt idx="4">
                    <c:v>Szerbia/Vajdaság</c:v>
                  </c:pt>
                  <c:pt idx="6">
                    <c:v>Kárpátalja</c:v>
                  </c:pt>
                </c:lvl>
              </c:multiLvlStrCache>
            </c:multiLvlStrRef>
          </c:cat>
          <c:val>
            <c:numRef>
              <c:f>isk_vegz!$D$7:$K$7</c:f>
            </c:numRef>
          </c:val>
          <c:extLst>
            <c:ext xmlns:c16="http://schemas.microsoft.com/office/drawing/2014/chart" uri="{C3380CC4-5D6E-409C-BE32-E72D297353CC}">
              <c16:uniqueId val="{00000002-3DCD-47D4-B726-127D26896B80}"/>
            </c:ext>
          </c:extLst>
        </c:ser>
        <c:ser>
          <c:idx val="3"/>
          <c:order val="3"/>
          <c:invertIfNegative val="0"/>
          <c:cat>
            <c:multiLvlStrRef>
              <c:f>isk_vegz!$D$3:$K$4</c:f>
              <c:multiLvlStrCache>
                <c:ptCount val="8"/>
                <c:lvl>
                  <c:pt idx="0">
                    <c:v>összesen</c:v>
                  </c:pt>
                  <c:pt idx="1">
                    <c:v>magyarok</c:v>
                  </c:pt>
                  <c:pt idx="2">
                    <c:v>összesen</c:v>
                  </c:pt>
                  <c:pt idx="3">
                    <c:v>magyarok</c:v>
                  </c:pt>
                  <c:pt idx="4">
                    <c:v>összesen</c:v>
                  </c:pt>
                  <c:pt idx="5">
                    <c:v>magyarok</c:v>
                  </c:pt>
                  <c:pt idx="6">
                    <c:v>ukránok</c:v>
                  </c:pt>
                  <c:pt idx="7">
                    <c:v>magyarok</c:v>
                  </c:pt>
                </c:lvl>
                <c:lvl>
                  <c:pt idx="0">
                    <c:v>Románia</c:v>
                  </c:pt>
                  <c:pt idx="2">
                    <c:v>Szlovákia</c:v>
                  </c:pt>
                  <c:pt idx="4">
                    <c:v>Szerbia/Vajdaság</c:v>
                  </c:pt>
                  <c:pt idx="6">
                    <c:v>Kárpátalja</c:v>
                  </c:pt>
                </c:lvl>
              </c:multiLvlStrCache>
            </c:multiLvlStrRef>
          </c:cat>
          <c:val>
            <c:numRef>
              <c:f>isk_vegz!$D$8:$K$8</c:f>
            </c:numRef>
          </c:val>
          <c:extLst>
            <c:ext xmlns:c16="http://schemas.microsoft.com/office/drawing/2014/chart" uri="{C3380CC4-5D6E-409C-BE32-E72D297353CC}">
              <c16:uniqueId val="{00000003-3DCD-47D4-B726-127D26896B80}"/>
            </c:ext>
          </c:extLst>
        </c:ser>
        <c:ser>
          <c:idx val="4"/>
          <c:order val="4"/>
          <c:tx>
            <c:strRef>
              <c:f>isk_vegz!$C$9</c:f>
              <c:strCache>
                <c:ptCount val="1"/>
                <c:pt idx="0">
                  <c:v>Szakiskola és középiskola (ISCED 3)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isk_vegz!$D$3:$K$4</c:f>
              <c:multiLvlStrCache>
                <c:ptCount val="8"/>
                <c:lvl>
                  <c:pt idx="0">
                    <c:v>összesen</c:v>
                  </c:pt>
                  <c:pt idx="1">
                    <c:v>magyarok</c:v>
                  </c:pt>
                  <c:pt idx="2">
                    <c:v>összesen</c:v>
                  </c:pt>
                  <c:pt idx="3">
                    <c:v>magyarok</c:v>
                  </c:pt>
                  <c:pt idx="4">
                    <c:v>összesen</c:v>
                  </c:pt>
                  <c:pt idx="5">
                    <c:v>magyarok</c:v>
                  </c:pt>
                  <c:pt idx="6">
                    <c:v>ukránok</c:v>
                  </c:pt>
                  <c:pt idx="7">
                    <c:v>magyarok</c:v>
                  </c:pt>
                </c:lvl>
                <c:lvl>
                  <c:pt idx="0">
                    <c:v>Románia</c:v>
                  </c:pt>
                  <c:pt idx="2">
                    <c:v>Szlovákia</c:v>
                  </c:pt>
                  <c:pt idx="4">
                    <c:v>Szerbia/Vajdaság</c:v>
                  </c:pt>
                  <c:pt idx="6">
                    <c:v>Kárpátalja</c:v>
                  </c:pt>
                </c:lvl>
              </c:multiLvlStrCache>
            </c:multiLvlStrRef>
          </c:cat>
          <c:val>
            <c:numRef>
              <c:f>isk_vegz!$D$9:$K$9</c:f>
              <c:numCache>
                <c:formatCode>General</c:formatCode>
                <c:ptCount val="8"/>
                <c:pt idx="0">
                  <c:v>36.700000000000003</c:v>
                </c:pt>
                <c:pt idx="1">
                  <c:v>39.300000000000011</c:v>
                </c:pt>
                <c:pt idx="2">
                  <c:v>61.5</c:v>
                </c:pt>
                <c:pt idx="3">
                  <c:v>56.400000000000006</c:v>
                </c:pt>
                <c:pt idx="4">
                  <c:v>43.9</c:v>
                </c:pt>
                <c:pt idx="5">
                  <c:v>37.6</c:v>
                </c:pt>
                <c:pt idx="6">
                  <c:v>53</c:v>
                </c:pt>
                <c:pt idx="7">
                  <c:v>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CD-47D4-B726-127D26896B80}"/>
            </c:ext>
          </c:extLst>
        </c:ser>
        <c:ser>
          <c:idx val="5"/>
          <c:order val="5"/>
          <c:tx>
            <c:strRef>
              <c:f>isk_vegz!$C$10</c:f>
              <c:strCache>
                <c:ptCount val="1"/>
                <c:pt idx="0">
                  <c:v>Főiskolai, egyetemi (ISCED 5,6)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isk_vegz!$D$3:$K$4</c:f>
              <c:multiLvlStrCache>
                <c:ptCount val="8"/>
                <c:lvl>
                  <c:pt idx="0">
                    <c:v>összesen</c:v>
                  </c:pt>
                  <c:pt idx="1">
                    <c:v>magyarok</c:v>
                  </c:pt>
                  <c:pt idx="2">
                    <c:v>összesen</c:v>
                  </c:pt>
                  <c:pt idx="3">
                    <c:v>magyarok</c:v>
                  </c:pt>
                  <c:pt idx="4">
                    <c:v>összesen</c:v>
                  </c:pt>
                  <c:pt idx="5">
                    <c:v>magyarok</c:v>
                  </c:pt>
                  <c:pt idx="6">
                    <c:v>ukránok</c:v>
                  </c:pt>
                  <c:pt idx="7">
                    <c:v>magyarok</c:v>
                  </c:pt>
                </c:lvl>
                <c:lvl>
                  <c:pt idx="0">
                    <c:v>Románia</c:v>
                  </c:pt>
                  <c:pt idx="2">
                    <c:v>Szlovákia</c:v>
                  </c:pt>
                  <c:pt idx="4">
                    <c:v>Szerbia/Vajdaság</c:v>
                  </c:pt>
                  <c:pt idx="6">
                    <c:v>Kárpátalja</c:v>
                  </c:pt>
                </c:lvl>
              </c:multiLvlStrCache>
            </c:multiLvlStrRef>
          </c:cat>
          <c:val>
            <c:numRef>
              <c:f>isk_vegz!$D$10:$K$10</c:f>
              <c:numCache>
                <c:formatCode>General</c:formatCode>
                <c:ptCount val="8"/>
                <c:pt idx="0">
                  <c:v>10</c:v>
                </c:pt>
                <c:pt idx="1">
                  <c:v>7.8</c:v>
                </c:pt>
                <c:pt idx="2">
                  <c:v>9.8000000000000007</c:v>
                </c:pt>
                <c:pt idx="3">
                  <c:v>5.4</c:v>
                </c:pt>
                <c:pt idx="4">
                  <c:v>9.4</c:v>
                </c:pt>
                <c:pt idx="5">
                  <c:v>6.1</c:v>
                </c:pt>
                <c:pt idx="6">
                  <c:v>8.7000000000000011</c:v>
                </c:pt>
                <c:pt idx="7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CD-47D4-B726-127D26896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528"/>
        <c:axId val="70979968"/>
      </c:barChart>
      <c:catAx>
        <c:axId val="70870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70979968"/>
        <c:crosses val="autoZero"/>
        <c:auto val="1"/>
        <c:lblAlgn val="ctr"/>
        <c:lblOffset val="100"/>
        <c:noMultiLvlLbl val="0"/>
      </c:catAx>
      <c:valAx>
        <c:axId val="709799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0870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0539838081193"/>
          <c:y val="3.9318188742975796E-2"/>
          <c:w val="0.33623761478082459"/>
          <c:h val="0.68642514831919432"/>
        </c:manualLayout>
      </c:layout>
      <c:overlay val="0"/>
      <c:txPr>
        <a:bodyPr/>
        <a:lstStyle/>
        <a:p>
          <a:pPr>
            <a:defRPr sz="1600"/>
          </a:pPr>
          <a:endParaRPr lang="hu-H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mpiac!$C$3</c:f>
              <c:strCache>
                <c:ptCount val="1"/>
                <c:pt idx="0">
                  <c:v>Primér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mpiac!$D$1:$I$2</c:f>
              <c:multiLvlStrCache>
                <c:ptCount val="6"/>
                <c:lvl>
                  <c:pt idx="0">
                    <c:v>Összes</c:v>
                  </c:pt>
                  <c:pt idx="1">
                    <c:v>Magyar</c:v>
                  </c:pt>
                  <c:pt idx="2">
                    <c:v>Összes</c:v>
                  </c:pt>
                  <c:pt idx="3">
                    <c:v>Magyar</c:v>
                  </c:pt>
                  <c:pt idx="4">
                    <c:v>Összes</c:v>
                  </c:pt>
                  <c:pt idx="5">
                    <c:v>Magyar</c:v>
                  </c:pt>
                </c:lvl>
                <c:lvl>
                  <c:pt idx="0">
                    <c:v>Románia</c:v>
                  </c:pt>
                  <c:pt idx="2">
                    <c:v>Vajdaság</c:v>
                  </c:pt>
                  <c:pt idx="4">
                    <c:v>Szlovákia</c:v>
                  </c:pt>
                </c:lvl>
              </c:multiLvlStrCache>
            </c:multiLvlStrRef>
          </c:cat>
          <c:val>
            <c:numRef>
              <c:f>mpiac!$D$3:$I$3</c:f>
              <c:numCache>
                <c:formatCode>General</c:formatCode>
                <c:ptCount val="6"/>
                <c:pt idx="0">
                  <c:v>27.1</c:v>
                </c:pt>
                <c:pt idx="1">
                  <c:v>17.600000000000001</c:v>
                </c:pt>
                <c:pt idx="2">
                  <c:v>23.3</c:v>
                </c:pt>
                <c:pt idx="3">
                  <c:v>33.6</c:v>
                </c:pt>
                <c:pt idx="4">
                  <c:v>7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C7-4549-BD8C-70700296BE6D}"/>
            </c:ext>
          </c:extLst>
        </c:ser>
        <c:ser>
          <c:idx val="1"/>
          <c:order val="1"/>
          <c:tx>
            <c:strRef>
              <c:f>mpiac!$C$4</c:f>
              <c:strCache>
                <c:ptCount val="1"/>
                <c:pt idx="0">
                  <c:v>Szekundér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mpiac!$D$1:$I$2</c:f>
              <c:multiLvlStrCache>
                <c:ptCount val="6"/>
                <c:lvl>
                  <c:pt idx="0">
                    <c:v>Összes</c:v>
                  </c:pt>
                  <c:pt idx="1">
                    <c:v>Magyar</c:v>
                  </c:pt>
                  <c:pt idx="2">
                    <c:v>Összes</c:v>
                  </c:pt>
                  <c:pt idx="3">
                    <c:v>Magyar</c:v>
                  </c:pt>
                  <c:pt idx="4">
                    <c:v>Összes</c:v>
                  </c:pt>
                  <c:pt idx="5">
                    <c:v>Magyar</c:v>
                  </c:pt>
                </c:lvl>
                <c:lvl>
                  <c:pt idx="0">
                    <c:v>Románia</c:v>
                  </c:pt>
                  <c:pt idx="2">
                    <c:v>Vajdaság</c:v>
                  </c:pt>
                  <c:pt idx="4">
                    <c:v>Szlovákia</c:v>
                  </c:pt>
                </c:lvl>
              </c:multiLvlStrCache>
            </c:multiLvlStrRef>
          </c:cat>
          <c:val>
            <c:numRef>
              <c:f>mpiac!$D$4:$I$4</c:f>
              <c:numCache>
                <c:formatCode>General</c:formatCode>
                <c:ptCount val="6"/>
                <c:pt idx="0">
                  <c:v>34.700000000000003</c:v>
                </c:pt>
                <c:pt idx="1">
                  <c:v>45.6</c:v>
                </c:pt>
                <c:pt idx="2">
                  <c:v>33.5</c:v>
                </c:pt>
                <c:pt idx="3">
                  <c:v>34.700000000000003</c:v>
                </c:pt>
                <c:pt idx="4">
                  <c:v>42.4</c:v>
                </c:pt>
                <c:pt idx="5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C7-4549-BD8C-70700296BE6D}"/>
            </c:ext>
          </c:extLst>
        </c:ser>
        <c:ser>
          <c:idx val="2"/>
          <c:order val="2"/>
          <c:tx>
            <c:strRef>
              <c:f>mpiac!$C$5</c:f>
              <c:strCache>
                <c:ptCount val="1"/>
                <c:pt idx="0">
                  <c:v>Tercier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mpiac!$D$1:$I$2</c:f>
              <c:multiLvlStrCache>
                <c:ptCount val="6"/>
                <c:lvl>
                  <c:pt idx="0">
                    <c:v>Összes</c:v>
                  </c:pt>
                  <c:pt idx="1">
                    <c:v>Magyar</c:v>
                  </c:pt>
                  <c:pt idx="2">
                    <c:v>Összes</c:v>
                  </c:pt>
                  <c:pt idx="3">
                    <c:v>Magyar</c:v>
                  </c:pt>
                  <c:pt idx="4">
                    <c:v>Összes</c:v>
                  </c:pt>
                  <c:pt idx="5">
                    <c:v>Magyar</c:v>
                  </c:pt>
                </c:lvl>
                <c:lvl>
                  <c:pt idx="0">
                    <c:v>Románia</c:v>
                  </c:pt>
                  <c:pt idx="2">
                    <c:v>Vajdaság</c:v>
                  </c:pt>
                  <c:pt idx="4">
                    <c:v>Szlovákia</c:v>
                  </c:pt>
                </c:lvl>
              </c:multiLvlStrCache>
            </c:multiLvlStrRef>
          </c:cat>
          <c:val>
            <c:numRef>
              <c:f>mpiac!$D$5:$I$5</c:f>
              <c:numCache>
                <c:formatCode>General</c:formatCode>
                <c:ptCount val="6"/>
                <c:pt idx="0">
                  <c:v>38.200000000000003</c:v>
                </c:pt>
                <c:pt idx="1">
                  <c:v>36.800000000000004</c:v>
                </c:pt>
                <c:pt idx="2">
                  <c:v>43.2</c:v>
                </c:pt>
                <c:pt idx="3">
                  <c:v>31.7</c:v>
                </c:pt>
                <c:pt idx="4">
                  <c:v>50.6</c:v>
                </c:pt>
                <c:pt idx="5">
                  <c:v>37.6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C7-4549-BD8C-70700296B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027136"/>
        <c:axId val="68028672"/>
      </c:barChart>
      <c:catAx>
        <c:axId val="68027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hu-HU"/>
          </a:p>
        </c:txPr>
        <c:crossAx val="68028672"/>
        <c:crosses val="autoZero"/>
        <c:auto val="1"/>
        <c:lblAlgn val="ctr"/>
        <c:lblOffset val="100"/>
        <c:noMultiLvlLbl val="0"/>
      </c:catAx>
      <c:valAx>
        <c:axId val="680286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hu-HU"/>
          </a:p>
        </c:txPr>
        <c:crossAx val="680271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hu-H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Határon túli magyarok támogatása a magyar költségvetésben (Millió Ft/Év)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Munka1!$C$1</c:f>
              <c:strCache>
                <c:ptCount val="1"/>
                <c:pt idx="0">
                  <c:v>Összeg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2"/>
            <c:invertIfNegative val="0"/>
            <c:bubble3D val="0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EF-45AA-B3D9-EA4A25032B58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EF-45AA-B3D9-EA4A25032B5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8EF-45AA-B3D9-EA4A25032B5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8EF-45AA-B3D9-EA4A25032B58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8EF-45AA-B3D9-EA4A25032B5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8EF-45AA-B3D9-EA4A25032B5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8EF-45AA-B3D9-EA4A25032B5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8EF-45AA-B3D9-EA4A25032B5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98EF-45AA-B3D9-EA4A25032B5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98EF-45AA-B3D9-EA4A25032B58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98EF-45AA-B3D9-EA4A25032B58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98EF-45AA-B3D9-EA4A25032B58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98EF-45AA-B3D9-EA4A25032B58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98EF-45AA-B3D9-EA4A25032B58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98EF-45AA-B3D9-EA4A25032B58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98EF-45AA-B3D9-EA4A25032B58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98EF-45AA-B3D9-EA4A25032B58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98EF-45AA-B3D9-EA4A25032B58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98EF-45AA-B3D9-EA4A25032B58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98EF-45AA-B3D9-EA4A25032B58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98EF-45AA-B3D9-EA4A25032B58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98EF-45AA-B3D9-EA4A25032B58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98EF-45AA-B3D9-EA4A25032B58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98EF-45AA-B3D9-EA4A25032B58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98EF-45AA-B3D9-EA4A25032B58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3-98EF-45AA-B3D9-EA4A25032B58}"/>
              </c:ext>
            </c:extLst>
          </c:dPt>
          <c:dLbls>
            <c:dLbl>
              <c:idx val="4"/>
              <c:layout>
                <c:manualLayout>
                  <c:x val="3.3641715727502101E-3"/>
                  <c:y val="-2.3354564755838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8EF-45AA-B3D9-EA4A25032B58}"/>
                </c:ext>
              </c:extLst>
            </c:dLbl>
            <c:dLbl>
              <c:idx val="5"/>
              <c:layout>
                <c:manualLayout>
                  <c:x val="4.4855620970002388E-3"/>
                  <c:y val="-6.3694267515923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8EF-45AA-B3D9-EA4A25032B58}"/>
                </c:ext>
              </c:extLst>
            </c:dLbl>
            <c:dLbl>
              <c:idx val="6"/>
              <c:layout>
                <c:manualLayout>
                  <c:x val="6.7283431455004202E-3"/>
                  <c:y val="-1.910828025477706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8EF-45AA-B3D9-EA4A25032B58}"/>
                </c:ext>
              </c:extLst>
            </c:dLbl>
            <c:dLbl>
              <c:idx val="8"/>
              <c:layout>
                <c:manualLayout>
                  <c:x val="-3.3641715727502101E-3"/>
                  <c:y val="-6.3694267515923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8EF-45AA-B3D9-EA4A25032B58}"/>
                </c:ext>
              </c:extLst>
            </c:dLbl>
            <c:dLbl>
              <c:idx val="12"/>
              <c:layout>
                <c:manualLayout>
                  <c:x val="2.2427810485001402E-3"/>
                  <c:y val="-1.9108280254777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98EF-45AA-B3D9-EA4A25032B58}"/>
                </c:ext>
              </c:extLst>
            </c:dLbl>
            <c:dLbl>
              <c:idx val="14"/>
              <c:layout>
                <c:manualLayout>
                  <c:x val="-5.6069526212504323E-3"/>
                  <c:y val="-1.9108280254777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98EF-45AA-B3D9-EA4A25032B58}"/>
                </c:ext>
              </c:extLst>
            </c:dLbl>
            <c:dLbl>
              <c:idx val="16"/>
              <c:layout>
                <c:manualLayout>
                  <c:x val="4.4855620970002804E-3"/>
                  <c:y val="-8.49256900212314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98EF-45AA-B3D9-EA4A25032B58}"/>
                </c:ext>
              </c:extLst>
            </c:dLbl>
            <c:dLbl>
              <c:idx val="17"/>
              <c:layout>
                <c:manualLayout>
                  <c:x val="-3.3641715727502925E-3"/>
                  <c:y val="6.3694267515923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98EF-45AA-B3D9-EA4A25032B58}"/>
                </c:ext>
              </c:extLst>
            </c:dLbl>
            <c:dLbl>
              <c:idx val="18"/>
              <c:layout>
                <c:manualLayout>
                  <c:x val="2.2427810485001402E-3"/>
                  <c:y val="-1.273885350318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98EF-45AA-B3D9-EA4A25032B58}"/>
                </c:ext>
              </c:extLst>
            </c:dLbl>
            <c:dLbl>
              <c:idx val="19"/>
              <c:layout>
                <c:manualLayout>
                  <c:x val="-5.6069526212504323E-3"/>
                  <c:y val="-2.5477707006369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3-98EF-45AA-B3D9-EA4A25032B5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Munka1!$B$2:$B$29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Munka1!$C$2:$C$29</c:f>
              <c:numCache>
                <c:formatCode>0.0</c:formatCode>
                <c:ptCount val="28"/>
                <c:pt idx="0">
                  <c:v>41.7</c:v>
                </c:pt>
                <c:pt idx="1">
                  <c:v>152.30000000000001</c:v>
                </c:pt>
                <c:pt idx="2">
                  <c:v>934.1</c:v>
                </c:pt>
                <c:pt idx="3">
                  <c:v>3321.6</c:v>
                </c:pt>
                <c:pt idx="4">
                  <c:v>4167.6000000000004</c:v>
                </c:pt>
                <c:pt idx="5">
                  <c:v>4033.8</c:v>
                </c:pt>
                <c:pt idx="6">
                  <c:v>4370.2</c:v>
                </c:pt>
                <c:pt idx="7">
                  <c:v>2715.1</c:v>
                </c:pt>
                <c:pt idx="8">
                  <c:v>3645.8</c:v>
                </c:pt>
                <c:pt idx="9">
                  <c:v>4301.2</c:v>
                </c:pt>
                <c:pt idx="10">
                  <c:v>6179.3</c:v>
                </c:pt>
                <c:pt idx="11">
                  <c:v>12053</c:v>
                </c:pt>
                <c:pt idx="12">
                  <c:v>12563.1</c:v>
                </c:pt>
                <c:pt idx="13">
                  <c:v>10729.9</c:v>
                </c:pt>
                <c:pt idx="14">
                  <c:v>11941.3</c:v>
                </c:pt>
                <c:pt idx="15">
                  <c:v>14230</c:v>
                </c:pt>
                <c:pt idx="16">
                  <c:v>12544</c:v>
                </c:pt>
                <c:pt idx="17">
                  <c:v>11424</c:v>
                </c:pt>
                <c:pt idx="18">
                  <c:v>10782</c:v>
                </c:pt>
                <c:pt idx="19">
                  <c:v>13985</c:v>
                </c:pt>
                <c:pt idx="20">
                  <c:v>15421.3</c:v>
                </c:pt>
                <c:pt idx="21">
                  <c:v>37207.300000000003</c:v>
                </c:pt>
                <c:pt idx="22">
                  <c:v>22822.6</c:v>
                </c:pt>
                <c:pt idx="23">
                  <c:v>28757.5</c:v>
                </c:pt>
                <c:pt idx="24">
                  <c:v>24756</c:v>
                </c:pt>
                <c:pt idx="25">
                  <c:v>73026.5</c:v>
                </c:pt>
                <c:pt idx="26">
                  <c:v>79077.399999999994</c:v>
                </c:pt>
                <c:pt idx="27">
                  <c:v>113535.4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98EF-45AA-B3D9-EA4A25032B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-523412448"/>
        <c:axId val="-523426592"/>
        <c:axId val="0"/>
      </c:bar3DChart>
      <c:catAx>
        <c:axId val="-523412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Év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523426592"/>
        <c:crosses val="autoZero"/>
        <c:auto val="1"/>
        <c:lblAlgn val="ctr"/>
        <c:lblOffset val="100"/>
        <c:noMultiLvlLbl val="0"/>
      </c:catAx>
      <c:valAx>
        <c:axId val="-52342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ÖSSZEG (Millió Ft)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52341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24C692-41C1-440B-B6DA-A404C54F29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4FB5F4-78F0-4649-8F74-D993BEDB7463}" type="slidenum">
              <a:rPr lang="hu-HU" altLang="hu-HU" smtClean="0"/>
              <a:pPr>
                <a:spcBef>
                  <a:spcPct val="0"/>
                </a:spcBef>
              </a:pPr>
              <a:t>1</a:t>
            </a:fld>
            <a:endParaRPr lang="hu-HU" altLang="hu-H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126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690BA7-52F6-413E-B3FA-20A1AFE12891}" type="slidenum">
              <a:rPr lang="hu-HU" altLang="hu-HU" smtClean="0">
                <a:cs typeface="Arial" panose="020B0604020202020204" pitchFamily="34" charset="0"/>
              </a:rPr>
              <a:pPr/>
              <a:t>22</a:t>
            </a:fld>
            <a:endParaRPr lang="hu-HU" altLang="hu-H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0FB7D2-1454-4472-8321-3BDC9BC2A493}" type="slidenum">
              <a:rPr lang="hu-HU" altLang="hu-HU" smtClean="0"/>
              <a:pPr>
                <a:spcBef>
                  <a:spcPct val="0"/>
                </a:spcBef>
              </a:pPr>
              <a:t>38</a:t>
            </a:fld>
            <a:endParaRPr lang="hu-HU" altLang="hu-HU" smtClean="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hu-HU" altLang="hu-H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15440-C74F-4AE3-A488-996D83CA6DA8}" type="slidenum">
              <a:rPr lang="hu-HU" altLang="hu-HU" smtClean="0"/>
              <a:pPr>
                <a:spcBef>
                  <a:spcPct val="0"/>
                </a:spcBef>
              </a:pPr>
              <a:t>39</a:t>
            </a:fld>
            <a:endParaRPr lang="hu-HU" altLang="hu-HU" smtClean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hu-HU" altLang="hu-H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B2643-3242-4919-BB8F-6F3A16B04E3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5938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5F688-08C1-4154-B3F4-579C3FABFE0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3035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909F8-88F7-43DA-B6BB-2F7C7285FA9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8184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3BB97-6C25-4B9A-B623-0E6BAAF50A5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5234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4B7D8-5B96-4E93-AA4E-7CBDC81C9449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7789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D377C-A51A-4BE8-88F6-C3DDD73A388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6166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00FDF-FE12-42DC-BA93-E8B6E273739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7663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03433-8DD4-45CF-BCF9-AC0BF719BCE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3874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0EEA7-44D2-44A1-A844-CC2E78D9EAC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3841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DA60D-4A32-4C35-B97F-99B2F9EC94B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311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B5A3B-5DDE-40F0-A317-38DF3C290A8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930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457A4-E025-4CD0-8F39-735D5AF2F8D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148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2667-773F-4271-8045-B209EF764FA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832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60197E-F3D1-4990-BB6E-6E027198240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hyperlink" Target="http://kezdivasarhely.adatbank.transindex.ro/" TargetMode="External"/><Relationship Id="rId18" Type="http://schemas.openxmlformats.org/officeDocument/2006/relationships/hyperlink" Target="http://szaszregen.adatbank.transindex.ro/" TargetMode="External"/><Relationship Id="rId26" Type="http://schemas.openxmlformats.org/officeDocument/2006/relationships/hyperlink" Target="http://negyfalu.adatbank.transindex.ro/" TargetMode="External"/><Relationship Id="rId39" Type="http://schemas.openxmlformats.org/officeDocument/2006/relationships/hyperlink" Target="http://bukarest.adatbank.transindex.ro/" TargetMode="External"/><Relationship Id="rId21" Type="http://schemas.openxmlformats.org/officeDocument/2006/relationships/hyperlink" Target="http://szekelykeresztur.adatbank.transindex.ro/" TargetMode="External"/><Relationship Id="rId34" Type="http://schemas.openxmlformats.org/officeDocument/2006/relationships/hyperlink" Target="http://csikszentkiraly.adatbank.transindex.ro/" TargetMode="External"/><Relationship Id="rId42" Type="http://schemas.openxmlformats.org/officeDocument/2006/relationships/hyperlink" Target="http://torda.adatbank.transindex.ro/" TargetMode="External"/><Relationship Id="rId47" Type="http://schemas.openxmlformats.org/officeDocument/2006/relationships/hyperlink" Target="http://beszterce.adatbank.transindex.ro/" TargetMode="External"/><Relationship Id="rId50" Type="http://schemas.openxmlformats.org/officeDocument/2006/relationships/hyperlink" Target="http://bihar.adatbank.transindex.ro/" TargetMode="External"/><Relationship Id="rId7" Type="http://schemas.openxmlformats.org/officeDocument/2006/relationships/hyperlink" Target="http://szekelyudvarhely.adatbank.transindex.ro/" TargetMode="External"/><Relationship Id="rId2" Type="http://schemas.openxmlformats.org/officeDocument/2006/relationships/hyperlink" Target="http://marosvasarhely.adatbank.transindex.ro/" TargetMode="External"/><Relationship Id="rId16" Type="http://schemas.openxmlformats.org/officeDocument/2006/relationships/hyperlink" Target="http://zilah.adatbank.transindex.ro/" TargetMode="External"/><Relationship Id="rId29" Type="http://schemas.openxmlformats.org/officeDocument/2006/relationships/hyperlink" Target="http://parajd.adatbank.transindex.ro/" TargetMode="External"/><Relationship Id="rId11" Type="http://schemas.openxmlformats.org/officeDocument/2006/relationships/hyperlink" Target="http://arad.adatbank.transindex.ro/" TargetMode="External"/><Relationship Id="rId24" Type="http://schemas.openxmlformats.org/officeDocument/2006/relationships/hyperlink" Target="http://kovaszna.adatbank.transindex.ro/" TargetMode="External"/><Relationship Id="rId32" Type="http://schemas.openxmlformats.org/officeDocument/2006/relationships/hyperlink" Target="http://csikszentdomokos.adatbank.transindex.ro/" TargetMode="External"/><Relationship Id="rId37" Type="http://schemas.openxmlformats.org/officeDocument/2006/relationships/hyperlink" Target="http://korond.adatbank.transindex.ro/" TargetMode="External"/><Relationship Id="rId40" Type="http://schemas.openxmlformats.org/officeDocument/2006/relationships/hyperlink" Target="http://bogoz.adatbank.transindex.ro/" TargetMode="External"/><Relationship Id="rId45" Type="http://schemas.openxmlformats.org/officeDocument/2006/relationships/hyperlink" Target="http://bihardioszeg.adatbank.transindex.ro/" TargetMode="External"/><Relationship Id="rId5" Type="http://schemas.openxmlformats.org/officeDocument/2006/relationships/hyperlink" Target="http://sepsiszentgyorgy.adatbank.transindex.ro/" TargetMode="External"/><Relationship Id="rId15" Type="http://schemas.openxmlformats.org/officeDocument/2006/relationships/hyperlink" Target="http://nagykaroly.adatbank.transindex.ro/" TargetMode="External"/><Relationship Id="rId23" Type="http://schemas.openxmlformats.org/officeDocument/2006/relationships/hyperlink" Target="http://ermihalyfalva.adatbank.transindex.ro/" TargetMode="External"/><Relationship Id="rId28" Type="http://schemas.openxmlformats.org/officeDocument/2006/relationships/hyperlink" Target="http://madefalva.adatbank.transindex.ro/" TargetMode="External"/><Relationship Id="rId36" Type="http://schemas.openxmlformats.org/officeDocument/2006/relationships/hyperlink" Target="http://segesvar.adatbank.transindex.ro/" TargetMode="External"/><Relationship Id="rId49" Type="http://schemas.openxmlformats.org/officeDocument/2006/relationships/hyperlink" Target="http://sarmasag.adatbank.transindex.ro/" TargetMode="External"/><Relationship Id="rId10" Type="http://schemas.openxmlformats.org/officeDocument/2006/relationships/hyperlink" Target="http://brasso.adatbank.transindex.ro/" TargetMode="External"/><Relationship Id="rId19" Type="http://schemas.openxmlformats.org/officeDocument/2006/relationships/hyperlink" Target="http://nagyszalonta.adatbank.transindex.ro/" TargetMode="External"/><Relationship Id="rId31" Type="http://schemas.openxmlformats.org/officeDocument/2006/relationships/hyperlink" Target="http://maramarossziget.adatbank.transindex.ro/" TargetMode="External"/><Relationship Id="rId44" Type="http://schemas.openxmlformats.org/officeDocument/2006/relationships/hyperlink" Target="http://karcfalva.adatbank.transindex.ro/" TargetMode="External"/><Relationship Id="rId4" Type="http://schemas.openxmlformats.org/officeDocument/2006/relationships/hyperlink" Target="http://nagyvarad.adatbank.transindex.ro/" TargetMode="External"/><Relationship Id="rId9" Type="http://schemas.openxmlformats.org/officeDocument/2006/relationships/hyperlink" Target="http://temesvar.adatbank.transindex.ro/" TargetMode="External"/><Relationship Id="rId14" Type="http://schemas.openxmlformats.org/officeDocument/2006/relationships/hyperlink" Target="http://gyergyoszentmiklos.adatbank.transindex.ro/" TargetMode="External"/><Relationship Id="rId22" Type="http://schemas.openxmlformats.org/officeDocument/2006/relationships/hyperlink" Target="http://szekelyhid.adatbank.transindex.ro/" TargetMode="External"/><Relationship Id="rId27" Type="http://schemas.openxmlformats.org/officeDocument/2006/relationships/hyperlink" Target="http://szentegyhaza.adatbank.transindex.ro/" TargetMode="External"/><Relationship Id="rId30" Type="http://schemas.openxmlformats.org/officeDocument/2006/relationships/hyperlink" Target="http://medgyes.adatbank.transindex.ro/" TargetMode="External"/><Relationship Id="rId35" Type="http://schemas.openxmlformats.org/officeDocument/2006/relationships/hyperlink" Target="http://deva.adatbank.transindex.ro/" TargetMode="External"/><Relationship Id="rId43" Type="http://schemas.openxmlformats.org/officeDocument/2006/relationships/hyperlink" Target="http://gyergyoalfalu.adatbank.transindex.ro/" TargetMode="External"/><Relationship Id="rId48" Type="http://schemas.openxmlformats.org/officeDocument/2006/relationships/hyperlink" Target="http://gyimeskozeplok.adatbank.transindex.ro/" TargetMode="External"/><Relationship Id="rId8" Type="http://schemas.openxmlformats.org/officeDocument/2006/relationships/hyperlink" Target="http://csikszereda.adatbank.transindex.ro/" TargetMode="External"/><Relationship Id="rId51" Type="http://schemas.openxmlformats.org/officeDocument/2006/relationships/hyperlink" Target="http://gyergyoujfalu.adatbank.transindex.ro/" TargetMode="External"/><Relationship Id="rId3" Type="http://schemas.openxmlformats.org/officeDocument/2006/relationships/hyperlink" Target="http://kolozsvar.adatbank.transindex.ro/" TargetMode="External"/><Relationship Id="rId12" Type="http://schemas.openxmlformats.org/officeDocument/2006/relationships/hyperlink" Target="http://nagybanya.adatbank.transindex.ro/" TargetMode="External"/><Relationship Id="rId17" Type="http://schemas.openxmlformats.org/officeDocument/2006/relationships/hyperlink" Target="http://szovata.adatbank.transindex.ro/" TargetMode="External"/><Relationship Id="rId25" Type="http://schemas.openxmlformats.org/officeDocument/2006/relationships/hyperlink" Target="http://margitta.adatbank.transindex.ro/" TargetMode="External"/><Relationship Id="rId33" Type="http://schemas.openxmlformats.org/officeDocument/2006/relationships/hyperlink" Target="http://gyergyoremete.adatbank.transindex.ro/" TargetMode="External"/><Relationship Id="rId38" Type="http://schemas.openxmlformats.org/officeDocument/2006/relationships/hyperlink" Target="http://gyergyoditro.adatbank.transindex.ro/" TargetMode="External"/><Relationship Id="rId46" Type="http://schemas.openxmlformats.org/officeDocument/2006/relationships/hyperlink" Target="http://des.adatbank.transindex.ro/" TargetMode="External"/><Relationship Id="rId20" Type="http://schemas.openxmlformats.org/officeDocument/2006/relationships/hyperlink" Target="http://barot.adatbank.transindex.ro/" TargetMode="External"/><Relationship Id="rId41" Type="http://schemas.openxmlformats.org/officeDocument/2006/relationships/hyperlink" Target="http://zetelaka.adatbank.transindex.ro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zatmarnemeti.adatbank.transindex.ro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20713"/>
            <a:ext cx="7772400" cy="2232025"/>
          </a:xfrm>
        </p:spPr>
        <p:txBody>
          <a:bodyPr/>
          <a:lstStyle/>
          <a:p>
            <a:pPr eaLnBrk="1" hangingPunct="1"/>
            <a:r>
              <a:rPr lang="hu-HU" altLang="hu-HU" sz="2800" dirty="0" smtClean="0">
                <a:solidFill>
                  <a:srgbClr val="C00000"/>
                </a:solidFill>
              </a:rPr>
              <a:t/>
            </a:r>
            <a:br>
              <a:rPr lang="hu-HU" altLang="hu-HU" sz="2800" dirty="0" smtClean="0">
                <a:solidFill>
                  <a:srgbClr val="C00000"/>
                </a:solidFill>
              </a:rPr>
            </a:br>
            <a:r>
              <a:rPr lang="hu-HU" altLang="hu-H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kisebbségi magyar közösségek átalakulása</a:t>
            </a:r>
            <a:r>
              <a:rPr lang="hu-HU" altLang="hu-H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 1989 után </a:t>
            </a:r>
            <a:r>
              <a:rPr lang="hu-HU" altLang="hu-HU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/>
            </a:r>
            <a:br>
              <a:rPr lang="hu-HU" altLang="hu-HU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</a:br>
            <a:r>
              <a:rPr lang="hu-HU" altLang="hu-HU" sz="2000" b="1" dirty="0" smtClean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/>
            </a:r>
            <a:br>
              <a:rPr lang="hu-HU" altLang="hu-HU" sz="2000" b="1" dirty="0" smtClean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</a:br>
            <a:endParaRPr lang="hu-HU" altLang="hu-HU" sz="2000" b="1" dirty="0" smtClean="0">
              <a:solidFill>
                <a:schemeClr val="tx1"/>
              </a:solidFill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96" y="3861048"/>
            <a:ext cx="9139004" cy="2016324"/>
          </a:xfrm>
        </p:spPr>
        <p:txBody>
          <a:bodyPr/>
          <a:lstStyle/>
          <a:p>
            <a:pPr eaLnBrk="1" hangingPunct="1"/>
            <a:r>
              <a:rPr lang="hu-HU" altLang="hu-HU" sz="2000" dirty="0" err="1" smtClean="0"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Republikon</a:t>
            </a:r>
            <a:r>
              <a:rPr lang="hu-HU" altLang="hu-HU" sz="2000" dirty="0" smtClean="0"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 Intézet „Magyarok határokon innen és túl” konferencia</a:t>
            </a:r>
          </a:p>
          <a:p>
            <a:pPr eaLnBrk="1" hangingPunct="1"/>
            <a:r>
              <a:rPr lang="hu-HU" altLang="hu-HU" sz="2000" dirty="0" smtClean="0"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2023. </a:t>
            </a:r>
            <a:r>
              <a:rPr lang="hu-HU" altLang="hu-HU" sz="2000" dirty="0"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j</a:t>
            </a:r>
            <a:r>
              <a:rPr lang="hu-HU" altLang="hu-HU" sz="2000" dirty="0" smtClean="0"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únius 15.</a:t>
            </a:r>
            <a:endParaRPr lang="hu-HU" altLang="hu-HU" sz="2000" dirty="0"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eaLnBrk="1" hangingPunct="1"/>
            <a:endParaRPr lang="hu-HU" altLang="hu-HU" sz="2000" dirty="0" smtClean="0"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eaLnBrk="1" hangingPunct="1"/>
            <a:r>
              <a:rPr lang="hu-HU" altLang="hu-HU" sz="2000" dirty="0" smtClean="0"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ELKH TK  Kisebbségkutató Intézet</a:t>
            </a:r>
          </a:p>
          <a:p>
            <a:pPr eaLnBrk="1" hangingPunct="1"/>
            <a:r>
              <a:rPr lang="hu-HU" altLang="hu-HU" sz="2000" dirty="0" smtClean="0"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bardinandor@gmail.com</a:t>
            </a:r>
          </a:p>
          <a:p>
            <a:pPr eaLnBrk="1" hangingPunct="1"/>
            <a:endParaRPr lang="hu-HU" altLang="hu-HU" sz="2000" dirty="0" smtClean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EtnTersz">
            <a:extLst>
              <a:ext uri="{FF2B5EF4-FFF2-40B4-BE49-F238E27FC236}">
                <a16:creationId xmlns:a16="http://schemas.microsoft.com/office/drawing/2014/main" id="{8369E369-8E69-4685-894B-F327A6F88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727280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2" y="0"/>
            <a:ext cx="9365394" cy="685800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1752" y="0"/>
            <a:ext cx="8665048" cy="1700808"/>
          </a:xfrm>
        </p:spPr>
        <p:txBody>
          <a:bodyPr/>
          <a:lstStyle/>
          <a:p>
            <a:pPr algn="l"/>
            <a:r>
              <a:rPr lang="hu-HU" sz="2400" dirty="0" smtClean="0">
                <a:solidFill>
                  <a:schemeClr val="accent2"/>
                </a:solidFill>
              </a:rPr>
              <a:t>A többségi magyar területi tömbök, </a:t>
            </a:r>
            <a:br>
              <a:rPr lang="hu-HU" sz="2400" dirty="0" smtClean="0">
                <a:solidFill>
                  <a:schemeClr val="accent2"/>
                </a:solidFill>
              </a:rPr>
            </a:br>
            <a:r>
              <a:rPr lang="hu-HU" sz="2400" dirty="0" smtClean="0">
                <a:solidFill>
                  <a:schemeClr val="accent2"/>
                </a:solidFill>
              </a:rPr>
              <a:t>NSKI, 2019</a:t>
            </a:r>
            <a:endParaRPr lang="hu-HU" sz="2400" dirty="0">
              <a:solidFill>
                <a:schemeClr val="accent2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25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hu-HU" altLang="hu-HU" sz="2400" smtClean="0">
                <a:solidFill>
                  <a:srgbClr val="C00000"/>
                </a:solidFill>
                <a:cs typeface="Arial" panose="020B0604020202020204" pitchFamily="34" charset="0"/>
              </a:rPr>
              <a:t>A magyar népesség számának változása Erdélyben 2002-2011 között  (</a:t>
            </a:r>
            <a:r>
              <a:rPr lang="hu-HU" altLang="hu-HU" sz="1400" smtClean="0">
                <a:solidFill>
                  <a:schemeClr val="tx1"/>
                </a:solidFill>
                <a:cs typeface="Arial" panose="020B0604020202020204" pitchFamily="34" charset="0"/>
              </a:rPr>
              <a:t>Forrás: Kiss Tamás, 2017)</a:t>
            </a:r>
          </a:p>
        </p:txBody>
      </p:sp>
      <p:pic>
        <p:nvPicPr>
          <p:cNvPr id="24579" name="Tartalom hely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1412875"/>
            <a:ext cx="8586787" cy="5284788"/>
          </a:xfr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885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315913"/>
            <a:ext cx="8229600" cy="1417638"/>
          </a:xfrm>
        </p:spPr>
        <p:txBody>
          <a:bodyPr/>
          <a:lstStyle/>
          <a:p>
            <a:r>
              <a:rPr lang="hu-HU" altLang="hu-HU" sz="2400" smtClean="0">
                <a:solidFill>
                  <a:srgbClr val="C00000"/>
                </a:solidFill>
              </a:rPr>
              <a:t>Az első 50 legnagyobb romániai magyar lélekszámmal bíró település </a:t>
            </a:r>
            <a:r>
              <a:rPr lang="hu-HU" altLang="hu-HU" sz="2000" smtClean="0"/>
              <a:t>(2001–735.480 fő /51%)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69988"/>
            <a:ext cx="4787900" cy="5688012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000" dirty="0" smtClean="0"/>
              <a:t>1</a:t>
            </a:r>
            <a:r>
              <a:rPr lang="hu-HU" altLang="hu-HU" sz="1200" dirty="0" smtClean="0"/>
              <a:t>. </a:t>
            </a:r>
            <a:r>
              <a:rPr lang="hu-HU" altLang="hu-HU" sz="1400" dirty="0" smtClean="0">
                <a:hlinkClick r:id="rId2"/>
              </a:rPr>
              <a:t>Marosvásárhely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Maros m.</a:t>
            </a:r>
            <a:r>
              <a:rPr lang="hu-HU" altLang="hu-HU" sz="1400" dirty="0" smtClean="0"/>
              <a:t> (magyarok száma: 70,108)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2. </a:t>
            </a:r>
            <a:r>
              <a:rPr lang="hu-HU" altLang="hu-HU" sz="1400" dirty="0" smtClean="0">
                <a:hlinkClick r:id="rId3"/>
              </a:rPr>
              <a:t>Kolozsvár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Kolozs m.</a:t>
            </a:r>
            <a:r>
              <a:rPr lang="hu-HU" altLang="hu-HU" sz="1400" dirty="0" smtClean="0"/>
              <a:t> (magyarok száma: 60,287)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3. </a:t>
            </a:r>
            <a:r>
              <a:rPr lang="hu-HU" altLang="hu-HU" sz="1400" dirty="0" smtClean="0">
                <a:hlinkClick r:id="rId4"/>
              </a:rPr>
              <a:t>Nagyvárad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Bihar m.</a:t>
            </a:r>
            <a:r>
              <a:rPr lang="hu-HU" altLang="hu-HU" sz="1400" dirty="0" smtClean="0"/>
              <a:t> (magyarok száma: 56,985)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4. </a:t>
            </a:r>
            <a:r>
              <a:rPr lang="hu-HU" altLang="hu-HU" sz="1400" dirty="0" smtClean="0">
                <a:hlinkClick r:id="rId5"/>
              </a:rPr>
              <a:t>Sepsiszentgyörgy</a:t>
            </a:r>
            <a:r>
              <a:rPr lang="hu-HU" altLang="hu-HU" sz="1400" dirty="0" smtClean="0"/>
              <a:t>, </a:t>
            </a:r>
            <a:r>
              <a:rPr lang="hu-HU" altLang="hu-HU" sz="1400" i="1" dirty="0" err="1" smtClean="0"/>
              <a:t>Kovászna</a:t>
            </a:r>
            <a:r>
              <a:rPr lang="hu-HU" altLang="hu-HU" sz="1400" i="1" dirty="0" smtClean="0"/>
              <a:t> m.</a:t>
            </a:r>
            <a:r>
              <a:rPr lang="hu-HU" altLang="hu-HU" sz="1400" dirty="0" smtClean="0"/>
              <a:t> (magyarok: 46,113)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5. </a:t>
            </a:r>
            <a:r>
              <a:rPr lang="hu-HU" altLang="hu-HU" sz="1400" dirty="0" smtClean="0">
                <a:hlinkClick r:id="rId6"/>
              </a:rPr>
              <a:t>Szatmárnémeti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Szatmár m.</a:t>
            </a:r>
            <a:r>
              <a:rPr lang="hu-HU" altLang="hu-HU" sz="1400" dirty="0" smtClean="0"/>
              <a:t> (magyarok száma: 45,298)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6. </a:t>
            </a:r>
            <a:r>
              <a:rPr lang="hu-HU" altLang="hu-HU" sz="1400" dirty="0" smtClean="0">
                <a:hlinkClick r:id="rId7"/>
              </a:rPr>
              <a:t>Székelyudvarhely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(magyarok: 35,357)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7. </a:t>
            </a:r>
            <a:r>
              <a:rPr lang="hu-HU" altLang="hu-HU" sz="1400" dirty="0" smtClean="0">
                <a:hlinkClick r:id="rId8"/>
              </a:rPr>
              <a:t>Csíkszereda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száma: 34,359)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>
                <a:solidFill>
                  <a:srgbClr val="FF3300"/>
                </a:solidFill>
              </a:rPr>
              <a:t>8. </a:t>
            </a:r>
            <a:r>
              <a:rPr lang="hu-HU" altLang="hu-HU" sz="1400" b="1" dirty="0" smtClean="0">
                <a:solidFill>
                  <a:srgbClr val="FF3300"/>
                </a:solidFill>
                <a:hlinkClick r:id="rId9"/>
              </a:rPr>
              <a:t>Temesvár</a:t>
            </a:r>
            <a:r>
              <a:rPr lang="hu-HU" altLang="hu-HU" sz="1400" b="1" dirty="0" smtClean="0">
                <a:solidFill>
                  <a:srgbClr val="FF3300"/>
                </a:solidFill>
              </a:rPr>
              <a:t>, </a:t>
            </a:r>
            <a:r>
              <a:rPr lang="hu-HU" altLang="hu-HU" sz="1400" b="1" i="1" dirty="0" smtClean="0">
                <a:solidFill>
                  <a:srgbClr val="FF3300"/>
                </a:solidFill>
              </a:rPr>
              <a:t>Temes m.</a:t>
            </a:r>
            <a:r>
              <a:rPr lang="hu-HU" altLang="hu-HU" sz="1400" b="1" dirty="0" smtClean="0">
                <a:solidFill>
                  <a:srgbClr val="FF3300"/>
                </a:solidFill>
              </a:rPr>
              <a:t> (magyarok száma: 24,287)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>
                <a:solidFill>
                  <a:srgbClr val="FF3300"/>
                </a:solidFill>
              </a:rPr>
              <a:t>9. </a:t>
            </a:r>
            <a:r>
              <a:rPr lang="hu-HU" altLang="hu-HU" sz="1400" b="1" dirty="0" smtClean="0">
                <a:solidFill>
                  <a:srgbClr val="FF3300"/>
                </a:solidFill>
                <a:hlinkClick r:id="rId10"/>
              </a:rPr>
              <a:t>Brassó</a:t>
            </a:r>
            <a:r>
              <a:rPr lang="hu-HU" altLang="hu-HU" sz="1400" b="1" dirty="0" smtClean="0">
                <a:solidFill>
                  <a:srgbClr val="FF3300"/>
                </a:solidFill>
              </a:rPr>
              <a:t>, </a:t>
            </a:r>
            <a:r>
              <a:rPr lang="hu-HU" altLang="hu-HU" sz="1400" b="1" i="1" dirty="0" smtClean="0">
                <a:solidFill>
                  <a:srgbClr val="FF3300"/>
                </a:solidFill>
              </a:rPr>
              <a:t>Brassó m.</a:t>
            </a:r>
            <a:r>
              <a:rPr lang="hu-HU" altLang="hu-HU" sz="1400" b="1" dirty="0" smtClean="0">
                <a:solidFill>
                  <a:srgbClr val="FF3300"/>
                </a:solidFill>
              </a:rPr>
              <a:t> (magyarok száma: 23,176)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>
                <a:solidFill>
                  <a:srgbClr val="FF3300"/>
                </a:solidFill>
              </a:rPr>
              <a:t>10. </a:t>
            </a:r>
            <a:r>
              <a:rPr lang="hu-HU" altLang="hu-HU" sz="1400" b="1" dirty="0" smtClean="0">
                <a:solidFill>
                  <a:srgbClr val="FF3300"/>
                </a:solidFill>
                <a:hlinkClick r:id="rId11"/>
              </a:rPr>
              <a:t>Arad</a:t>
            </a:r>
            <a:r>
              <a:rPr lang="hu-HU" altLang="hu-HU" sz="1400" b="1" dirty="0" smtClean="0">
                <a:solidFill>
                  <a:srgbClr val="FF3300"/>
                </a:solidFill>
              </a:rPr>
              <a:t>, </a:t>
            </a:r>
            <a:r>
              <a:rPr lang="hu-HU" altLang="hu-HU" sz="1400" b="1" i="1" dirty="0" smtClean="0">
                <a:solidFill>
                  <a:srgbClr val="FF3300"/>
                </a:solidFill>
              </a:rPr>
              <a:t>Arad m.</a:t>
            </a:r>
            <a:r>
              <a:rPr lang="hu-HU" altLang="hu-HU" sz="1400" b="1" dirty="0" smtClean="0">
                <a:solidFill>
                  <a:srgbClr val="FF3300"/>
                </a:solidFill>
              </a:rPr>
              <a:t> (magyarok száma: 22,492)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>
                <a:solidFill>
                  <a:srgbClr val="FF3300"/>
                </a:solidFill>
              </a:rPr>
              <a:t>11. </a:t>
            </a:r>
            <a:r>
              <a:rPr lang="hu-HU" altLang="hu-HU" sz="1400" b="1" dirty="0" smtClean="0">
                <a:solidFill>
                  <a:srgbClr val="FF3300"/>
                </a:solidFill>
                <a:hlinkClick r:id="rId12"/>
              </a:rPr>
              <a:t>Nagybánya</a:t>
            </a:r>
            <a:r>
              <a:rPr lang="hu-HU" altLang="hu-HU" sz="1400" b="1" dirty="0" smtClean="0">
                <a:solidFill>
                  <a:srgbClr val="FF3300"/>
                </a:solidFill>
              </a:rPr>
              <a:t>, </a:t>
            </a:r>
            <a:r>
              <a:rPr lang="hu-HU" altLang="hu-HU" sz="1400" i="1" dirty="0" smtClean="0">
                <a:solidFill>
                  <a:srgbClr val="FF3300"/>
                </a:solidFill>
              </a:rPr>
              <a:t>Máramaros m.</a:t>
            </a:r>
            <a:r>
              <a:rPr lang="hu-HU" altLang="hu-HU" sz="1400" dirty="0" smtClean="0">
                <a:solidFill>
                  <a:srgbClr val="FF3300"/>
                </a:solidFill>
              </a:rPr>
              <a:t> (magyarok : 20,466)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b="1" dirty="0" smtClean="0"/>
              <a:t>12. </a:t>
            </a:r>
            <a:r>
              <a:rPr lang="hu-HU" altLang="hu-HU" sz="1400" b="1" dirty="0" smtClean="0">
                <a:hlinkClick r:id="rId13"/>
              </a:rPr>
              <a:t>Kézdivásárhely</a:t>
            </a:r>
            <a:r>
              <a:rPr lang="hu-HU" altLang="hu-HU" sz="1400" b="1" dirty="0" smtClean="0"/>
              <a:t>, </a:t>
            </a:r>
            <a:r>
              <a:rPr lang="hu-HU" altLang="hu-HU" sz="1400" b="1" i="1" dirty="0" err="1" smtClean="0"/>
              <a:t>Kovászna</a:t>
            </a:r>
            <a:r>
              <a:rPr lang="hu-HU" altLang="hu-HU" sz="1400" b="1" i="1" dirty="0" smtClean="0"/>
              <a:t> m.</a:t>
            </a:r>
            <a:r>
              <a:rPr lang="hu-HU" altLang="hu-HU" sz="1400" b="1" dirty="0" smtClean="0"/>
              <a:t> (magyarok: 18,633)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b="1" dirty="0" smtClean="0"/>
              <a:t>13. </a:t>
            </a:r>
            <a:r>
              <a:rPr lang="hu-HU" altLang="hu-HU" sz="1400" b="1" dirty="0" smtClean="0">
                <a:hlinkClick r:id="rId14"/>
              </a:rPr>
              <a:t>Gyergyószentmiklós</a:t>
            </a:r>
            <a:r>
              <a:rPr lang="hu-HU" altLang="hu-HU" sz="1400" b="1" dirty="0" smtClean="0"/>
              <a:t>, </a:t>
            </a:r>
            <a:r>
              <a:rPr lang="hu-HU" altLang="hu-HU" sz="1400" b="1" i="1" dirty="0" smtClean="0"/>
              <a:t>Hargita m.</a:t>
            </a:r>
            <a:r>
              <a:rPr lang="hu-HU" altLang="hu-HU" sz="1400" b="1" dirty="0" smtClean="0"/>
              <a:t> (magyar: 17,524)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14. </a:t>
            </a:r>
            <a:r>
              <a:rPr lang="hu-HU" altLang="hu-HU" sz="1400" dirty="0" smtClean="0">
                <a:hlinkClick r:id="rId15"/>
              </a:rPr>
              <a:t>Nagykároly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Szatmár m.</a:t>
            </a:r>
            <a:r>
              <a:rPr lang="hu-HU" altLang="hu-HU" sz="1400" dirty="0" smtClean="0"/>
              <a:t> (magyarok száma: 12,596)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15. </a:t>
            </a:r>
            <a:r>
              <a:rPr lang="hu-HU" altLang="hu-HU" sz="1400" dirty="0" smtClean="0">
                <a:hlinkClick r:id="rId16"/>
              </a:rPr>
              <a:t>Zilah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Szilágy m.</a:t>
            </a:r>
            <a:r>
              <a:rPr lang="hu-HU" altLang="hu-HU" sz="1400" dirty="0" smtClean="0"/>
              <a:t> (magyarok száma: 11,016)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16. </a:t>
            </a:r>
            <a:r>
              <a:rPr lang="hu-HU" altLang="hu-HU" sz="1400" dirty="0" err="1" smtClean="0">
                <a:hlinkClick r:id="rId17"/>
              </a:rPr>
              <a:t>Szováta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Maros m.</a:t>
            </a:r>
            <a:r>
              <a:rPr lang="hu-HU" altLang="hu-HU" sz="1400" dirty="0" smtClean="0"/>
              <a:t> (magyarok száma: 10,465)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17. </a:t>
            </a:r>
            <a:r>
              <a:rPr lang="hu-HU" altLang="hu-HU" sz="1400" dirty="0" smtClean="0">
                <a:hlinkClick r:id="rId18"/>
              </a:rPr>
              <a:t>Szászrégen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Maros m.</a:t>
            </a:r>
            <a:r>
              <a:rPr lang="hu-HU" altLang="hu-HU" sz="1400" dirty="0" smtClean="0"/>
              <a:t> (magyarok száma: 10,396)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18. </a:t>
            </a:r>
            <a:r>
              <a:rPr lang="hu-HU" altLang="hu-HU" sz="1400" dirty="0" smtClean="0">
                <a:hlinkClick r:id="rId19"/>
              </a:rPr>
              <a:t>Nagyszalonta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Bihar m.</a:t>
            </a:r>
            <a:r>
              <a:rPr lang="hu-HU" altLang="hu-HU" sz="1400" dirty="0" smtClean="0"/>
              <a:t> (magyarok száma: 10,335)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19. </a:t>
            </a:r>
            <a:r>
              <a:rPr lang="hu-HU" altLang="hu-HU" sz="1400" dirty="0" smtClean="0">
                <a:hlinkClick r:id="rId20"/>
              </a:rPr>
              <a:t>Barót</a:t>
            </a:r>
            <a:r>
              <a:rPr lang="hu-HU" altLang="hu-HU" sz="1400" dirty="0" smtClean="0"/>
              <a:t>, </a:t>
            </a:r>
            <a:r>
              <a:rPr lang="hu-HU" altLang="hu-HU" sz="1400" i="1" dirty="0" err="1" smtClean="0"/>
              <a:t>Kovászna</a:t>
            </a:r>
            <a:r>
              <a:rPr lang="hu-HU" altLang="hu-HU" sz="1400" i="1" dirty="0" smtClean="0"/>
              <a:t> m.</a:t>
            </a:r>
            <a:r>
              <a:rPr lang="hu-HU" altLang="hu-HU" sz="1400" dirty="0" smtClean="0"/>
              <a:t> (magyarok száma: 9,271)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20. </a:t>
            </a:r>
            <a:r>
              <a:rPr lang="hu-HU" altLang="hu-HU" sz="1400" dirty="0" smtClean="0">
                <a:hlinkClick r:id="rId21"/>
              </a:rPr>
              <a:t>Székelykeresztúr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(magyarok: 9,201)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21. </a:t>
            </a:r>
            <a:r>
              <a:rPr lang="hu-HU" altLang="hu-HU" sz="1400" dirty="0" smtClean="0">
                <a:hlinkClick r:id="rId22"/>
              </a:rPr>
              <a:t>Székelyhíd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Bihar m.</a:t>
            </a:r>
            <a:r>
              <a:rPr lang="hu-HU" altLang="hu-HU" sz="1400" dirty="0" smtClean="0"/>
              <a:t> (magyarok száma: 9,010)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22. </a:t>
            </a:r>
            <a:r>
              <a:rPr lang="hu-HU" altLang="hu-HU" sz="1400" dirty="0" err="1" smtClean="0">
                <a:hlinkClick r:id="rId23"/>
              </a:rPr>
              <a:t>Érmihályfalva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Bihar m.</a:t>
            </a:r>
            <a:r>
              <a:rPr lang="hu-HU" altLang="hu-HU" sz="1400" dirty="0" smtClean="0"/>
              <a:t> (magyarok száma: 8,757)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23. </a:t>
            </a:r>
            <a:r>
              <a:rPr lang="hu-HU" altLang="hu-HU" sz="1400" dirty="0" err="1" smtClean="0">
                <a:hlinkClick r:id="rId24"/>
              </a:rPr>
              <a:t>Kovászna</a:t>
            </a:r>
            <a:r>
              <a:rPr lang="hu-HU" altLang="hu-HU" sz="1400" dirty="0" smtClean="0"/>
              <a:t>, </a:t>
            </a:r>
            <a:r>
              <a:rPr lang="hu-HU" altLang="hu-HU" sz="1400" i="1" dirty="0" err="1" smtClean="0"/>
              <a:t>Kovászna</a:t>
            </a:r>
            <a:r>
              <a:rPr lang="hu-HU" altLang="hu-HU" sz="1400" i="1" dirty="0" smtClean="0"/>
              <a:t> m.</a:t>
            </a:r>
            <a:r>
              <a:rPr lang="hu-HU" altLang="hu-HU" sz="1400" dirty="0" smtClean="0"/>
              <a:t> (magyarok száma: 7,539)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24. </a:t>
            </a:r>
            <a:r>
              <a:rPr lang="hu-HU" altLang="hu-HU" sz="1400" dirty="0" smtClean="0">
                <a:hlinkClick r:id="rId25"/>
              </a:rPr>
              <a:t>Margitta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Bihar m.</a:t>
            </a:r>
            <a:r>
              <a:rPr lang="hu-HU" altLang="hu-HU" sz="1400" dirty="0" smtClean="0"/>
              <a:t> (magyarok száma: 7,468)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altLang="hu-HU" sz="1400" dirty="0" smtClean="0"/>
              <a:t>25. </a:t>
            </a:r>
            <a:r>
              <a:rPr lang="hu-HU" altLang="hu-HU" sz="1400" dirty="0" smtClean="0">
                <a:hlinkClick r:id="rId26"/>
              </a:rPr>
              <a:t>Négyfalu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Brassó m.</a:t>
            </a:r>
            <a:r>
              <a:rPr lang="hu-HU" altLang="hu-HU" sz="1400" dirty="0" smtClean="0"/>
              <a:t> (magyarok száma: 7,164)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69988"/>
            <a:ext cx="4495800" cy="5688012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200" dirty="0" smtClean="0"/>
              <a:t>26</a:t>
            </a:r>
            <a:r>
              <a:rPr lang="hu-HU" altLang="hu-HU" sz="1400" dirty="0" smtClean="0"/>
              <a:t>. </a:t>
            </a:r>
            <a:r>
              <a:rPr lang="hu-HU" altLang="hu-HU" sz="1400" dirty="0" smtClean="0">
                <a:hlinkClick r:id="rId27"/>
              </a:rPr>
              <a:t>Szentegyháza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6,960)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27. </a:t>
            </a:r>
            <a:r>
              <a:rPr lang="hu-HU" altLang="hu-HU" sz="1400" dirty="0" smtClean="0">
                <a:hlinkClick r:id="rId28"/>
              </a:rPr>
              <a:t>Madéfalva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száma: 6,682)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28. </a:t>
            </a:r>
            <a:r>
              <a:rPr lang="hu-HU" altLang="hu-HU" sz="1400" dirty="0" err="1" smtClean="0">
                <a:hlinkClick r:id="rId29"/>
              </a:rPr>
              <a:t>Parajd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száma: 6,635)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29. </a:t>
            </a:r>
            <a:r>
              <a:rPr lang="hu-HU" altLang="hu-HU" sz="1400" dirty="0" err="1" smtClean="0">
                <a:solidFill>
                  <a:srgbClr val="FF0000"/>
                </a:solidFill>
                <a:hlinkClick r:id="rId30"/>
              </a:rPr>
              <a:t>Medgyes</a:t>
            </a:r>
            <a:r>
              <a:rPr lang="hu-HU" altLang="hu-HU" sz="1400" dirty="0" smtClean="0">
                <a:solidFill>
                  <a:srgbClr val="FF0000"/>
                </a:solidFill>
              </a:rPr>
              <a:t>, </a:t>
            </a:r>
            <a:r>
              <a:rPr lang="hu-HU" altLang="hu-HU" sz="1400" i="1" dirty="0" smtClean="0">
                <a:solidFill>
                  <a:srgbClr val="FF0000"/>
                </a:solidFill>
              </a:rPr>
              <a:t>Szeben m.</a:t>
            </a:r>
            <a:r>
              <a:rPr lang="hu-HU" altLang="hu-HU" sz="1400" dirty="0" smtClean="0">
                <a:solidFill>
                  <a:srgbClr val="FF0000"/>
                </a:solidFill>
              </a:rPr>
              <a:t> (magyarok száma: 6,530)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>
                <a:solidFill>
                  <a:srgbClr val="FF0000"/>
                </a:solidFill>
              </a:rPr>
              <a:t>30. </a:t>
            </a:r>
            <a:r>
              <a:rPr lang="hu-HU" altLang="hu-HU" sz="1400" dirty="0" smtClean="0">
                <a:solidFill>
                  <a:srgbClr val="FF0000"/>
                </a:solidFill>
                <a:hlinkClick r:id="rId31"/>
              </a:rPr>
              <a:t>Máramarossziget</a:t>
            </a:r>
            <a:r>
              <a:rPr lang="hu-HU" altLang="hu-HU" sz="1400" dirty="0" smtClean="0">
                <a:solidFill>
                  <a:srgbClr val="FF0000"/>
                </a:solidFill>
              </a:rPr>
              <a:t>, </a:t>
            </a:r>
            <a:r>
              <a:rPr lang="hu-HU" altLang="hu-HU" sz="1400" i="1" dirty="0" smtClean="0">
                <a:solidFill>
                  <a:srgbClr val="FF0000"/>
                </a:solidFill>
              </a:rPr>
              <a:t>Máramaros m.</a:t>
            </a:r>
            <a:r>
              <a:rPr lang="hu-HU" altLang="hu-HU" sz="1400" dirty="0" smtClean="0">
                <a:solidFill>
                  <a:srgbClr val="FF0000"/>
                </a:solidFill>
              </a:rPr>
              <a:t> </a:t>
            </a:r>
            <a:r>
              <a:rPr lang="hu-HU" altLang="hu-HU" sz="1400" dirty="0">
                <a:solidFill>
                  <a:srgbClr val="FF0000"/>
                </a:solidFill>
              </a:rPr>
              <a:t>(</a:t>
            </a:r>
            <a:r>
              <a:rPr lang="hu-HU" altLang="hu-HU" sz="1400" dirty="0" smtClean="0">
                <a:solidFill>
                  <a:srgbClr val="FF0000"/>
                </a:solidFill>
              </a:rPr>
              <a:t>száma: 6,513)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>
                <a:solidFill>
                  <a:srgbClr val="FF0000"/>
                </a:solidFill>
              </a:rPr>
              <a:t>31. </a:t>
            </a:r>
            <a:r>
              <a:rPr lang="hu-HU" altLang="hu-HU" sz="1400" dirty="0" err="1" smtClean="0">
                <a:solidFill>
                  <a:srgbClr val="FF0000"/>
                </a:solidFill>
                <a:hlinkClick r:id="rId32"/>
              </a:rPr>
              <a:t>Csíkszentdomokos</a:t>
            </a:r>
            <a:r>
              <a:rPr lang="hu-HU" altLang="hu-HU" sz="1400" dirty="0" smtClean="0">
                <a:solidFill>
                  <a:srgbClr val="FF0000"/>
                </a:solidFill>
              </a:rPr>
              <a:t>, </a:t>
            </a:r>
            <a:r>
              <a:rPr lang="hu-HU" altLang="hu-HU" sz="1400" i="1" dirty="0" smtClean="0">
                <a:solidFill>
                  <a:srgbClr val="FF0000"/>
                </a:solidFill>
              </a:rPr>
              <a:t>Hargita m.</a:t>
            </a:r>
            <a:r>
              <a:rPr lang="hu-HU" altLang="hu-HU" sz="1400" dirty="0" smtClean="0">
                <a:solidFill>
                  <a:srgbClr val="FF0000"/>
                </a:solidFill>
              </a:rPr>
              <a:t> (magyarok: 6,297)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>
                <a:solidFill>
                  <a:srgbClr val="FF0000"/>
                </a:solidFill>
              </a:rPr>
              <a:t>32. </a:t>
            </a:r>
            <a:r>
              <a:rPr lang="hu-HU" altLang="hu-HU" sz="1400" dirty="0" err="1" smtClean="0">
                <a:solidFill>
                  <a:srgbClr val="FF0000"/>
                </a:solidFill>
                <a:hlinkClick r:id="rId33"/>
              </a:rPr>
              <a:t>Gyergyóremete</a:t>
            </a:r>
            <a:r>
              <a:rPr lang="hu-HU" altLang="hu-HU" sz="1400" dirty="0" smtClean="0">
                <a:solidFill>
                  <a:srgbClr val="FF0000"/>
                </a:solidFill>
              </a:rPr>
              <a:t>, </a:t>
            </a:r>
            <a:r>
              <a:rPr lang="hu-HU" altLang="hu-HU" sz="1400" i="1" dirty="0" smtClean="0">
                <a:solidFill>
                  <a:srgbClr val="FF0000"/>
                </a:solidFill>
              </a:rPr>
              <a:t>Hargita m.</a:t>
            </a:r>
            <a:r>
              <a:rPr lang="hu-HU" altLang="hu-HU" sz="1400" dirty="0" smtClean="0">
                <a:solidFill>
                  <a:srgbClr val="FF0000"/>
                </a:solidFill>
              </a:rPr>
              <a:t> (magyarok:: 6,269)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33. </a:t>
            </a:r>
            <a:r>
              <a:rPr lang="hu-HU" altLang="hu-HU" sz="1400" dirty="0" err="1" smtClean="0">
                <a:hlinkClick r:id="rId34"/>
              </a:rPr>
              <a:t>Csíkszentkirály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(magyarok: 6,078)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34. </a:t>
            </a:r>
            <a:r>
              <a:rPr lang="hu-HU" altLang="hu-HU" sz="1400" dirty="0" smtClean="0">
                <a:hlinkClick r:id="rId35"/>
              </a:rPr>
              <a:t>Déva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Hunyad m.</a:t>
            </a:r>
            <a:r>
              <a:rPr lang="hu-HU" altLang="hu-HU" sz="1400" dirty="0" smtClean="0"/>
              <a:t> (magyarok száma: 5,975)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35. </a:t>
            </a:r>
            <a:r>
              <a:rPr lang="hu-HU" altLang="hu-HU" sz="1400" dirty="0" smtClean="0">
                <a:hlinkClick r:id="rId36"/>
              </a:rPr>
              <a:t>Segesvár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Maros m.</a:t>
            </a:r>
            <a:r>
              <a:rPr lang="hu-HU" altLang="hu-HU" sz="1400" dirty="0" smtClean="0"/>
              <a:t> (magyarok száma: 5,934)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36. </a:t>
            </a:r>
            <a:r>
              <a:rPr lang="hu-HU" altLang="hu-HU" sz="1400" dirty="0" smtClean="0">
                <a:hlinkClick r:id="rId37"/>
              </a:rPr>
              <a:t>Korond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száma: 5,896)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37. </a:t>
            </a:r>
            <a:r>
              <a:rPr lang="hu-HU" altLang="hu-HU" sz="1400" dirty="0" err="1" smtClean="0">
                <a:hlinkClick r:id="rId38"/>
              </a:rPr>
              <a:t>Gyergyóditró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(magyarok: 5,887)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38. </a:t>
            </a:r>
            <a:r>
              <a:rPr lang="hu-HU" altLang="hu-HU" sz="1400" dirty="0" smtClean="0">
                <a:hlinkClick r:id="rId39"/>
              </a:rPr>
              <a:t>Bukarest</a:t>
            </a:r>
            <a:r>
              <a:rPr lang="hu-HU" altLang="hu-HU" sz="1400" dirty="0" smtClean="0"/>
              <a:t>, </a:t>
            </a:r>
            <a:r>
              <a:rPr lang="hu-HU" altLang="hu-HU" sz="1400" i="1" dirty="0" err="1" smtClean="0"/>
              <a:t>Bukarest</a:t>
            </a:r>
            <a:r>
              <a:rPr lang="hu-HU" altLang="hu-HU" sz="1400" i="1" dirty="0" smtClean="0"/>
              <a:t> m.</a:t>
            </a:r>
            <a:r>
              <a:rPr lang="hu-HU" altLang="hu-HU" sz="1400" dirty="0" smtClean="0"/>
              <a:t> (magyarok száma: 5,834)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39. </a:t>
            </a:r>
            <a:r>
              <a:rPr lang="hu-HU" altLang="hu-HU" sz="1400" dirty="0" err="1" smtClean="0">
                <a:hlinkClick r:id="rId40"/>
              </a:rPr>
              <a:t>Bögöz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száma: 5,800)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40. </a:t>
            </a:r>
            <a:r>
              <a:rPr lang="hu-HU" altLang="hu-HU" sz="1400" dirty="0" err="1" smtClean="0">
                <a:hlinkClick r:id="rId41"/>
              </a:rPr>
              <a:t>Zetelaka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száma: 5,721)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41. </a:t>
            </a:r>
            <a:r>
              <a:rPr lang="hu-HU" altLang="hu-HU" sz="1400" dirty="0" smtClean="0">
                <a:hlinkClick r:id="rId42"/>
              </a:rPr>
              <a:t>Torda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Kolozs m.</a:t>
            </a:r>
            <a:r>
              <a:rPr lang="hu-HU" altLang="hu-HU" sz="1400" dirty="0" smtClean="0"/>
              <a:t> (magyarok száma: 5,618)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42. </a:t>
            </a:r>
            <a:r>
              <a:rPr lang="hu-HU" altLang="hu-HU" sz="1400" dirty="0" err="1" smtClean="0">
                <a:hlinkClick r:id="rId43"/>
              </a:rPr>
              <a:t>Gyergyóalfalu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(magyarok: 5,586)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43. </a:t>
            </a:r>
            <a:r>
              <a:rPr lang="hu-HU" altLang="hu-HU" sz="1400" dirty="0" smtClean="0">
                <a:hlinkClick r:id="rId44"/>
              </a:rPr>
              <a:t>Karcfalva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 száma: 5,463)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44. </a:t>
            </a:r>
            <a:r>
              <a:rPr lang="hu-HU" altLang="hu-HU" sz="1400" dirty="0" err="1" smtClean="0">
                <a:hlinkClick r:id="rId45"/>
              </a:rPr>
              <a:t>Bihardiószeg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Bihar m.</a:t>
            </a:r>
            <a:r>
              <a:rPr lang="hu-HU" altLang="hu-HU" sz="1400" dirty="0" smtClean="0"/>
              <a:t> (magyarok száma: 5,458)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45. </a:t>
            </a:r>
            <a:r>
              <a:rPr lang="hu-HU" altLang="hu-HU" sz="1400" dirty="0" smtClean="0">
                <a:hlinkClick r:id="rId46"/>
              </a:rPr>
              <a:t>Dés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Kolozs m.</a:t>
            </a:r>
            <a:r>
              <a:rPr lang="hu-HU" altLang="hu-HU" sz="1400" dirty="0" smtClean="0"/>
              <a:t> (magyarok száma: 5,433)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46. </a:t>
            </a:r>
            <a:r>
              <a:rPr lang="hu-HU" altLang="hu-HU" sz="1400" dirty="0" smtClean="0">
                <a:hlinkClick r:id="rId47"/>
              </a:rPr>
              <a:t>Beszterce</a:t>
            </a:r>
            <a:r>
              <a:rPr lang="hu-HU" altLang="hu-HU" sz="1400" dirty="0" smtClean="0"/>
              <a:t>, </a:t>
            </a:r>
            <a:r>
              <a:rPr lang="hu-HU" altLang="hu-HU" sz="1400" i="1" dirty="0" err="1" smtClean="0"/>
              <a:t>Beszterce-Naszód</a:t>
            </a:r>
            <a:r>
              <a:rPr lang="hu-HU" altLang="hu-HU" sz="1400" i="1" dirty="0" smtClean="0"/>
              <a:t> m.</a:t>
            </a:r>
            <a:r>
              <a:rPr lang="hu-HU" altLang="hu-HU" sz="1400" dirty="0" smtClean="0"/>
              <a:t> (magyar: 5,204)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47. </a:t>
            </a:r>
            <a:r>
              <a:rPr lang="hu-HU" altLang="hu-HU" sz="1400" dirty="0" smtClean="0">
                <a:hlinkClick r:id="rId48"/>
              </a:rPr>
              <a:t>Gyimesközéplok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(magyarok: 5,175)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48. </a:t>
            </a:r>
            <a:r>
              <a:rPr lang="hu-HU" altLang="hu-HU" sz="1400" dirty="0" err="1" smtClean="0">
                <a:hlinkClick r:id="rId49"/>
              </a:rPr>
              <a:t>Sarmaság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Szilágy m.</a:t>
            </a:r>
            <a:r>
              <a:rPr lang="hu-HU" altLang="hu-HU" sz="1400" dirty="0" smtClean="0"/>
              <a:t> (magyarok száma: 5,168)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49. </a:t>
            </a:r>
            <a:r>
              <a:rPr lang="hu-HU" altLang="hu-HU" sz="1400" dirty="0" smtClean="0">
                <a:hlinkClick r:id="rId50"/>
              </a:rPr>
              <a:t>Bihar</a:t>
            </a:r>
            <a:r>
              <a:rPr lang="hu-HU" altLang="hu-HU" sz="1400" dirty="0" smtClean="0"/>
              <a:t>, </a:t>
            </a:r>
            <a:r>
              <a:rPr lang="hu-HU" altLang="hu-HU" sz="1400" i="1" dirty="0" err="1" smtClean="0"/>
              <a:t>Bihar</a:t>
            </a:r>
            <a:r>
              <a:rPr lang="hu-HU" altLang="hu-HU" sz="1400" i="1" dirty="0" smtClean="0"/>
              <a:t> m.</a:t>
            </a:r>
            <a:r>
              <a:rPr lang="hu-HU" altLang="hu-HU" sz="1400" dirty="0" smtClean="0"/>
              <a:t> (magyarok száma: 5,041)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hu-HU" altLang="hu-HU" sz="1400" dirty="0" smtClean="0"/>
              <a:t>50. </a:t>
            </a:r>
            <a:r>
              <a:rPr lang="hu-HU" altLang="hu-HU" sz="1400" dirty="0" err="1" smtClean="0">
                <a:hlinkClick r:id="rId51"/>
              </a:rPr>
              <a:t>Gyergyóújfalu</a:t>
            </a:r>
            <a:r>
              <a:rPr lang="hu-HU" altLang="hu-HU" sz="1400" dirty="0" smtClean="0"/>
              <a:t>, </a:t>
            </a:r>
            <a:r>
              <a:rPr lang="hu-HU" altLang="hu-HU" sz="1400" i="1" dirty="0" smtClean="0"/>
              <a:t>Hargita m.</a:t>
            </a:r>
            <a:r>
              <a:rPr lang="hu-HU" altLang="hu-HU" sz="1400" dirty="0" smtClean="0"/>
              <a:t> (magyarok: 5,020)</a:t>
            </a:r>
          </a:p>
          <a:p>
            <a:pPr>
              <a:lnSpc>
                <a:spcPct val="80000"/>
              </a:lnSpc>
              <a:defRPr/>
            </a:pPr>
            <a:endParaRPr lang="hu-HU" altLang="hu-H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hu-HU" altLang="hu-HU" sz="2000" dirty="0" smtClean="0"/>
              <a:t>Az első 50 szerbiai, legnagyobb  magyar lélekszámmal rendelkező település, 2011, 204.000 fő (81,6%)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908050"/>
            <a:ext cx="4433888" cy="59499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u-HU" sz="1400" dirty="0" smtClean="0"/>
              <a:t>Szabadka </a:t>
            </a:r>
            <a:r>
              <a:rPr lang="hu-HU" sz="1400" dirty="0"/>
              <a:t>(</a:t>
            </a:r>
            <a:r>
              <a:rPr lang="hu-HU" sz="1400" dirty="0" err="1"/>
              <a:t>Subotica</a:t>
            </a:r>
            <a:r>
              <a:rPr lang="hu-HU" sz="1400" dirty="0"/>
              <a:t>)		30176 (</a:t>
            </a:r>
            <a:r>
              <a:rPr lang="hu-HU" sz="1400" dirty="0" smtClean="0"/>
              <a:t>30,8%)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Zenta (</a:t>
            </a:r>
            <a:r>
              <a:rPr lang="hu-HU" sz="1400" dirty="0" err="1"/>
              <a:t>Senta</a:t>
            </a:r>
            <a:r>
              <a:rPr lang="hu-HU" sz="1400" dirty="0"/>
              <a:t>)		14429 (</a:t>
            </a:r>
            <a:r>
              <a:rPr lang="hu-HU" sz="1400" dirty="0" smtClean="0"/>
              <a:t>77,1%)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Óbecse (</a:t>
            </a:r>
            <a:r>
              <a:rPr lang="hu-HU" sz="1400" dirty="0" err="1"/>
              <a:t>Bečej</a:t>
            </a:r>
            <a:r>
              <a:rPr lang="hu-HU" sz="1400" dirty="0"/>
              <a:t>)		10323 (</a:t>
            </a:r>
            <a:r>
              <a:rPr lang="hu-HU" sz="1400" dirty="0" smtClean="0"/>
              <a:t>43,2%)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Nagybecskerek (</a:t>
            </a:r>
            <a:r>
              <a:rPr lang="hu-HU" sz="1400" dirty="0" err="1">
                <a:solidFill>
                  <a:schemeClr val="accent6"/>
                </a:solidFill>
              </a:rPr>
              <a:t>Zrenjanin</a:t>
            </a:r>
            <a:r>
              <a:rPr lang="hu-HU" sz="1400" dirty="0">
                <a:solidFill>
                  <a:schemeClr val="accent6"/>
                </a:solidFill>
              </a:rPr>
              <a:t>)	</a:t>
            </a:r>
            <a:r>
              <a:rPr lang="hu-HU" sz="1400" dirty="0" smtClean="0">
                <a:solidFill>
                  <a:schemeClr val="accent6"/>
                </a:solidFill>
              </a:rPr>
              <a:t>10000 </a:t>
            </a:r>
            <a:r>
              <a:rPr lang="hu-HU" sz="1400" dirty="0">
                <a:solidFill>
                  <a:schemeClr val="accent6"/>
                </a:solidFill>
              </a:rPr>
              <a:t>(13%)</a:t>
            </a:r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Újvidék (</a:t>
            </a:r>
            <a:r>
              <a:rPr lang="hu-HU" sz="1400" dirty="0" err="1">
                <a:solidFill>
                  <a:schemeClr val="accent6"/>
                </a:solidFill>
              </a:rPr>
              <a:t>Novi</a:t>
            </a:r>
            <a:r>
              <a:rPr lang="hu-HU" sz="1400" dirty="0">
                <a:solidFill>
                  <a:schemeClr val="accent6"/>
                </a:solidFill>
              </a:rPr>
              <a:t> </a:t>
            </a:r>
            <a:r>
              <a:rPr lang="hu-HU" sz="1400" dirty="0" err="1">
                <a:solidFill>
                  <a:schemeClr val="accent6"/>
                </a:solidFill>
              </a:rPr>
              <a:t>Sad</a:t>
            </a:r>
            <a:r>
              <a:rPr lang="hu-HU" sz="1400" dirty="0">
                <a:solidFill>
                  <a:schemeClr val="accent6"/>
                </a:solidFill>
              </a:rPr>
              <a:t>)		9480 (4%)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 Magyarkanizsa (</a:t>
            </a:r>
            <a:r>
              <a:rPr lang="hu-HU" sz="1400" dirty="0" err="1"/>
              <a:t>Kanjiža</a:t>
            </a:r>
            <a:r>
              <a:rPr lang="hu-HU" sz="1400" dirty="0" smtClean="0"/>
              <a:t>)</a:t>
            </a:r>
            <a:r>
              <a:rPr lang="hu-HU" sz="1400" dirty="0"/>
              <a:t>	8319 (84,2%)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Topolya, </a:t>
            </a:r>
            <a:r>
              <a:rPr lang="hu-HU" sz="1400" dirty="0" err="1"/>
              <a:t>Bácstopolya</a:t>
            </a:r>
            <a:r>
              <a:rPr lang="hu-HU" sz="1400" dirty="0"/>
              <a:t> (</a:t>
            </a:r>
            <a:r>
              <a:rPr lang="hu-HU" sz="1400" dirty="0" err="1"/>
              <a:t>Bačka</a:t>
            </a:r>
            <a:r>
              <a:rPr lang="hu-HU" sz="1400" dirty="0"/>
              <a:t> </a:t>
            </a:r>
            <a:r>
              <a:rPr lang="hu-HU" sz="1400" dirty="0" err="1" smtClean="0"/>
              <a:t>Topola</a:t>
            </a:r>
            <a:r>
              <a:rPr lang="hu-HU" sz="1400" dirty="0" smtClean="0"/>
              <a:t>)8070 </a:t>
            </a:r>
            <a:r>
              <a:rPr lang="hu-HU" sz="1400" dirty="0"/>
              <a:t>(55,3%)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Ada (</a:t>
            </a:r>
            <a:r>
              <a:rPr lang="hu-HU" sz="1400" dirty="0" err="1"/>
              <a:t>Ada</a:t>
            </a:r>
            <a:r>
              <a:rPr lang="hu-HU" sz="1400" dirty="0"/>
              <a:t>)		</a:t>
            </a:r>
            <a:r>
              <a:rPr lang="hu-HU" sz="1400" dirty="0" smtClean="0"/>
              <a:t>	7799 </a:t>
            </a:r>
            <a:r>
              <a:rPr lang="hu-HU" sz="1400" dirty="0"/>
              <a:t>(81,5)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Temerin (</a:t>
            </a:r>
            <a:r>
              <a:rPr lang="hu-HU" sz="1400" dirty="0" err="1"/>
              <a:t>Temerin</a:t>
            </a:r>
            <a:r>
              <a:rPr lang="hu-HU" sz="1400" dirty="0"/>
              <a:t>)		7318 (37,2%)</a:t>
            </a:r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rgbClr val="FF0000"/>
                </a:solidFill>
              </a:rPr>
              <a:t>Csantavér (</a:t>
            </a:r>
            <a:r>
              <a:rPr lang="hu-HU" sz="1400" dirty="0" err="1">
                <a:solidFill>
                  <a:srgbClr val="FF0000"/>
                </a:solidFill>
              </a:rPr>
              <a:t>Čantavir</a:t>
            </a:r>
            <a:r>
              <a:rPr lang="hu-HU" sz="1400" dirty="0">
                <a:solidFill>
                  <a:srgbClr val="FF0000"/>
                </a:solidFill>
              </a:rPr>
              <a:t>)		5996 (90,7%)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Horgos (</a:t>
            </a:r>
            <a:r>
              <a:rPr lang="hu-HU" sz="1400" dirty="0" err="1"/>
              <a:t>Horgoš</a:t>
            </a:r>
            <a:r>
              <a:rPr lang="hu-HU" sz="1400" dirty="0"/>
              <a:t>)		4720 (82,6%)</a:t>
            </a:r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Nagykikinda (</a:t>
            </a:r>
            <a:r>
              <a:rPr lang="hu-HU" sz="1400" dirty="0" err="1">
                <a:solidFill>
                  <a:schemeClr val="accent6"/>
                </a:solidFill>
              </a:rPr>
              <a:t>Kikinda</a:t>
            </a:r>
            <a:r>
              <a:rPr lang="hu-HU" sz="1400" dirty="0">
                <a:solidFill>
                  <a:schemeClr val="accent6"/>
                </a:solidFill>
              </a:rPr>
              <a:t>)		4504 (11,8)</a:t>
            </a:r>
          </a:p>
          <a:p>
            <a:pPr marL="0" indent="0">
              <a:buFontTx/>
              <a:buNone/>
              <a:defRPr/>
            </a:pPr>
            <a:r>
              <a:rPr lang="hu-HU" sz="1400" dirty="0" err="1"/>
              <a:t>Péterréve</a:t>
            </a:r>
            <a:r>
              <a:rPr lang="hu-HU" sz="1400" dirty="0"/>
              <a:t>, </a:t>
            </a:r>
            <a:r>
              <a:rPr lang="hu-HU" sz="1400" dirty="0" err="1"/>
              <a:t>Pecelló</a:t>
            </a:r>
            <a:r>
              <a:rPr lang="hu-HU" sz="1400" dirty="0"/>
              <a:t> (</a:t>
            </a:r>
            <a:r>
              <a:rPr lang="hu-HU" sz="1400" dirty="0" err="1"/>
              <a:t>Backo</a:t>
            </a:r>
            <a:r>
              <a:rPr lang="hu-HU" sz="1400" dirty="0"/>
              <a:t> </a:t>
            </a:r>
            <a:r>
              <a:rPr lang="hu-HU" sz="1400" dirty="0" err="1"/>
              <a:t>Petrovo</a:t>
            </a:r>
            <a:r>
              <a:rPr lang="hu-HU" sz="1400" dirty="0"/>
              <a:t> </a:t>
            </a:r>
            <a:r>
              <a:rPr lang="hu-HU" sz="1400" dirty="0" err="1" smtClean="0"/>
              <a:t>Selo</a:t>
            </a:r>
            <a:r>
              <a:rPr lang="hu-HU" sz="1400" dirty="0" smtClean="0"/>
              <a:t>)4358 </a:t>
            </a:r>
            <a:r>
              <a:rPr lang="hu-HU" sz="1400" dirty="0"/>
              <a:t>(65,2%)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Palicsfürdő (</a:t>
            </a:r>
            <a:r>
              <a:rPr lang="hu-HU" sz="1400" dirty="0" err="1"/>
              <a:t>Palic</a:t>
            </a:r>
            <a:r>
              <a:rPr lang="hu-HU" sz="1400" dirty="0"/>
              <a:t>)		4335 (55,7%)</a:t>
            </a:r>
          </a:p>
          <a:p>
            <a:pPr marL="0" indent="0">
              <a:buFontTx/>
              <a:buNone/>
              <a:defRPr/>
            </a:pPr>
            <a:r>
              <a:rPr lang="hu-HU" sz="1400" dirty="0" err="1"/>
              <a:t>Bácskossuthfalva</a:t>
            </a:r>
            <a:r>
              <a:rPr lang="hu-HU" sz="1400" dirty="0"/>
              <a:t>, </a:t>
            </a:r>
            <a:r>
              <a:rPr lang="hu-HU" sz="1400" dirty="0" smtClean="0"/>
              <a:t> </a:t>
            </a:r>
            <a:r>
              <a:rPr lang="hu-HU" sz="1400" dirty="0"/>
              <a:t>(</a:t>
            </a:r>
            <a:r>
              <a:rPr lang="hu-HU" sz="1400" dirty="0" err="1"/>
              <a:t>Stara</a:t>
            </a:r>
            <a:r>
              <a:rPr lang="hu-HU" sz="1400" dirty="0"/>
              <a:t> </a:t>
            </a:r>
            <a:r>
              <a:rPr lang="hu-HU" sz="1400" dirty="0" err="1" smtClean="0"/>
              <a:t>Moravica</a:t>
            </a:r>
            <a:r>
              <a:rPr lang="hu-HU" sz="1400" dirty="0" smtClean="0"/>
              <a:t>)4130 </a:t>
            </a:r>
            <a:r>
              <a:rPr lang="hu-HU" sz="1400" dirty="0"/>
              <a:t>(81,7%)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Kishegyes (Mali </a:t>
            </a:r>
            <a:r>
              <a:rPr lang="hu-HU" sz="1400" dirty="0" err="1"/>
              <a:t>Iđos</a:t>
            </a:r>
            <a:r>
              <a:rPr lang="hu-HU" sz="1400" dirty="0"/>
              <a:t>)		4063 (83%)</a:t>
            </a:r>
          </a:p>
          <a:p>
            <a:pPr marL="0" indent="0">
              <a:buFontTx/>
              <a:buNone/>
              <a:defRPr/>
            </a:pPr>
            <a:r>
              <a:rPr lang="hu-HU" sz="1400" dirty="0" err="1"/>
              <a:t>Mohol</a:t>
            </a:r>
            <a:r>
              <a:rPr lang="hu-HU" sz="1400" dirty="0"/>
              <a:t> (Mol)		3585 (59,6%)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Szenttamás (</a:t>
            </a:r>
            <a:r>
              <a:rPr lang="hu-HU" sz="1400" dirty="0" err="1"/>
              <a:t>Srbobran</a:t>
            </a:r>
            <a:r>
              <a:rPr lang="hu-HU" sz="1400" dirty="0" smtClean="0"/>
              <a:t>)</a:t>
            </a:r>
            <a:r>
              <a:rPr lang="hu-HU" sz="1400" dirty="0"/>
              <a:t>	3220 (26,8%)</a:t>
            </a:r>
          </a:p>
          <a:p>
            <a:pPr marL="0" indent="0">
              <a:buFontTx/>
              <a:buNone/>
              <a:defRPr/>
            </a:pPr>
            <a:r>
              <a:rPr lang="hu-HU" sz="1400" dirty="0"/>
              <a:t>Törökbecse (</a:t>
            </a:r>
            <a:r>
              <a:rPr lang="hu-HU" sz="1400" dirty="0" err="1"/>
              <a:t>Novi</a:t>
            </a:r>
            <a:r>
              <a:rPr lang="hu-HU" sz="1400" dirty="0"/>
              <a:t> </a:t>
            </a:r>
            <a:r>
              <a:rPr lang="hu-HU" sz="1400" dirty="0" err="1"/>
              <a:t>Bečej</a:t>
            </a:r>
            <a:r>
              <a:rPr lang="hu-HU" sz="1400" dirty="0" smtClean="0"/>
              <a:t>)</a:t>
            </a:r>
            <a:r>
              <a:rPr lang="hu-HU" sz="1400" dirty="0"/>
              <a:t>	3210 (24,4%)</a:t>
            </a:r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Zombor (Sombor)		2851 (5,9%)</a:t>
            </a:r>
          </a:p>
          <a:p>
            <a:pPr marL="0" indent="0">
              <a:buFontTx/>
              <a:buNone/>
              <a:defRPr/>
            </a:pPr>
            <a:r>
              <a:rPr lang="hu-HU" sz="1400" dirty="0" err="1">
                <a:solidFill>
                  <a:schemeClr val="accent6"/>
                </a:solidFill>
              </a:rPr>
              <a:t>Pancsova</a:t>
            </a:r>
            <a:r>
              <a:rPr lang="hu-HU" sz="1400" dirty="0">
                <a:solidFill>
                  <a:schemeClr val="accent6"/>
                </a:solidFill>
              </a:rPr>
              <a:t> (</a:t>
            </a:r>
            <a:r>
              <a:rPr lang="hu-HU" sz="1400" dirty="0" err="1">
                <a:solidFill>
                  <a:schemeClr val="accent6"/>
                </a:solidFill>
              </a:rPr>
              <a:t>Penčevo</a:t>
            </a:r>
            <a:r>
              <a:rPr lang="hu-HU" sz="1400" dirty="0">
                <a:solidFill>
                  <a:schemeClr val="accent6"/>
                </a:solidFill>
              </a:rPr>
              <a:t>)		2770 (3,6%)</a:t>
            </a:r>
          </a:p>
          <a:p>
            <a:pPr marL="0" indent="0">
              <a:buFontTx/>
              <a:buNone/>
              <a:defRPr/>
            </a:pPr>
            <a:r>
              <a:rPr lang="hu-HU" sz="1400" dirty="0" err="1"/>
              <a:t>Bezdán</a:t>
            </a:r>
            <a:r>
              <a:rPr lang="hu-HU" sz="1400" dirty="0"/>
              <a:t> (</a:t>
            </a:r>
            <a:r>
              <a:rPr lang="hu-HU" sz="1400" dirty="0" err="1"/>
              <a:t>Bezdan</a:t>
            </a:r>
            <a:r>
              <a:rPr lang="hu-HU" sz="1400" dirty="0"/>
              <a:t>)		2522 (54,5%)</a:t>
            </a:r>
          </a:p>
          <a:p>
            <a:pPr marL="0" indent="0">
              <a:buFontTx/>
              <a:buNone/>
              <a:defRPr/>
            </a:pPr>
            <a:r>
              <a:rPr lang="hu-HU" sz="1400" dirty="0" err="1"/>
              <a:t>Torontálvásárhely</a:t>
            </a:r>
            <a:r>
              <a:rPr lang="hu-HU" sz="1400" dirty="0"/>
              <a:t>, </a:t>
            </a:r>
            <a:r>
              <a:rPr lang="hu-HU" sz="1400" dirty="0" smtClean="0"/>
              <a:t>(</a:t>
            </a:r>
            <a:r>
              <a:rPr lang="hu-HU" sz="1400" dirty="0" err="1" smtClean="0"/>
              <a:t>Debeljača</a:t>
            </a:r>
            <a:r>
              <a:rPr lang="hu-HU" sz="1400" dirty="0"/>
              <a:t>)	</a:t>
            </a:r>
            <a:r>
              <a:rPr lang="hu-HU" sz="1400" dirty="0" smtClean="0"/>
              <a:t>2424 </a:t>
            </a:r>
            <a:r>
              <a:rPr lang="hu-HU" sz="1400" dirty="0"/>
              <a:t>(49,3%)</a:t>
            </a:r>
          </a:p>
          <a:p>
            <a:pPr>
              <a:defRPr/>
            </a:pPr>
            <a:endParaRPr lang="hu-HU" sz="100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836613"/>
            <a:ext cx="4038600" cy="75612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u-HU" sz="1200" dirty="0" err="1" smtClean="0"/>
              <a:t>Törökkanizs</a:t>
            </a:r>
            <a:r>
              <a:rPr lang="hu-HU" sz="1200" dirty="0" smtClean="0"/>
              <a:t> </a:t>
            </a:r>
            <a:r>
              <a:rPr lang="hu-HU" sz="1200" dirty="0"/>
              <a:t>(</a:t>
            </a:r>
            <a:r>
              <a:rPr lang="hu-HU" sz="1200" dirty="0" err="1"/>
              <a:t>Novi</a:t>
            </a:r>
            <a:r>
              <a:rPr lang="hu-HU" sz="1200" dirty="0"/>
              <a:t> </a:t>
            </a:r>
            <a:r>
              <a:rPr lang="hu-HU" sz="1200" dirty="0" err="1"/>
              <a:t>Kneževac</a:t>
            </a:r>
            <a:r>
              <a:rPr lang="hu-HU" sz="1200" dirty="0"/>
              <a:t>)	</a:t>
            </a:r>
            <a:r>
              <a:rPr lang="hu-HU" sz="1200" dirty="0" smtClean="0"/>
              <a:t>2355 </a:t>
            </a:r>
            <a:r>
              <a:rPr lang="hu-HU" sz="1200" dirty="0"/>
              <a:t>(33,8%)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/>
              <a:t>Bácsfeketehegy</a:t>
            </a:r>
            <a:r>
              <a:rPr lang="hu-HU" sz="1200" dirty="0"/>
              <a:t> (</a:t>
            </a:r>
            <a:r>
              <a:rPr lang="hu-HU" sz="1200" dirty="0" err="1"/>
              <a:t>Feketić</a:t>
            </a:r>
            <a:r>
              <a:rPr lang="hu-HU" sz="1200" dirty="0" smtClean="0"/>
              <a:t>)</a:t>
            </a:r>
            <a:r>
              <a:rPr lang="hu-HU" sz="1200" dirty="0"/>
              <a:t>	</a:t>
            </a:r>
            <a:r>
              <a:rPr lang="hu-HU" sz="1200" dirty="0" smtClean="0"/>
              <a:t>	2331 </a:t>
            </a:r>
            <a:r>
              <a:rPr lang="hu-HU" sz="1200" dirty="0"/>
              <a:t>(58,5%)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/>
              <a:t>Kula</a:t>
            </a:r>
            <a:r>
              <a:rPr lang="hu-HU" sz="1200" dirty="0"/>
              <a:t> (</a:t>
            </a:r>
            <a:r>
              <a:rPr lang="hu-HU" sz="1200" dirty="0" err="1"/>
              <a:t>Kula</a:t>
            </a:r>
            <a:r>
              <a:rPr lang="hu-HU" sz="1200" dirty="0"/>
              <a:t>)		</a:t>
            </a:r>
            <a:r>
              <a:rPr lang="hu-HU" sz="1200" dirty="0" smtClean="0"/>
              <a:t>	2310 </a:t>
            </a:r>
            <a:r>
              <a:rPr lang="hu-HU" sz="1200" dirty="0"/>
              <a:t>(12,9%)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Csóka (</a:t>
            </a:r>
            <a:r>
              <a:rPr lang="hu-HU" sz="1200" dirty="0" err="1"/>
              <a:t>Čoka</a:t>
            </a:r>
            <a:r>
              <a:rPr lang="hu-HU" sz="1200" dirty="0"/>
              <a:t>)		2240 (55,6%)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 </a:t>
            </a:r>
            <a:r>
              <a:rPr lang="hu-HU" sz="1200" dirty="0" err="1"/>
              <a:t>Bácsföldvár</a:t>
            </a:r>
            <a:r>
              <a:rPr lang="hu-HU" sz="1200" dirty="0"/>
              <a:t> (</a:t>
            </a:r>
            <a:r>
              <a:rPr lang="hu-HU" sz="1200" dirty="0" err="1"/>
              <a:t>Backo</a:t>
            </a:r>
            <a:r>
              <a:rPr lang="hu-HU" sz="1200" dirty="0"/>
              <a:t> </a:t>
            </a:r>
            <a:r>
              <a:rPr lang="hu-HU" sz="1200" dirty="0" err="1"/>
              <a:t>Gradište</a:t>
            </a:r>
            <a:r>
              <a:rPr lang="hu-HU" sz="1200" dirty="0"/>
              <a:t>)	</a:t>
            </a:r>
            <a:r>
              <a:rPr lang="hu-HU" sz="1200" dirty="0" smtClean="0"/>
              <a:t>2102 </a:t>
            </a:r>
            <a:r>
              <a:rPr lang="hu-HU" sz="1200" dirty="0"/>
              <a:t>(41,1%)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/>
              <a:t>Bajmok</a:t>
            </a:r>
            <a:r>
              <a:rPr lang="hu-HU" sz="1200" dirty="0"/>
              <a:t> (</a:t>
            </a:r>
            <a:r>
              <a:rPr lang="hu-HU" sz="1200" dirty="0" err="1"/>
              <a:t>Bajmok</a:t>
            </a:r>
            <a:r>
              <a:rPr lang="hu-HU" sz="1200" dirty="0"/>
              <a:t>)		2052 (27,6%)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Hajdújárás (</a:t>
            </a:r>
            <a:r>
              <a:rPr lang="hu-HU" sz="1200" dirty="0" err="1"/>
              <a:t>Hajdukovo</a:t>
            </a:r>
            <a:r>
              <a:rPr lang="hu-HU" sz="1200" dirty="0" smtClean="0"/>
              <a:t>)</a:t>
            </a:r>
            <a:r>
              <a:rPr lang="hu-HU" sz="1200" dirty="0"/>
              <a:t>	</a:t>
            </a:r>
            <a:r>
              <a:rPr lang="hu-HU" sz="1200" dirty="0" smtClean="0"/>
              <a:t>	2022 </a:t>
            </a:r>
            <a:r>
              <a:rPr lang="hu-HU" sz="1200" dirty="0"/>
              <a:t>(87,4%)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/>
              <a:t>Székelykeve</a:t>
            </a:r>
            <a:r>
              <a:rPr lang="hu-HU" sz="1200" dirty="0"/>
              <a:t> (</a:t>
            </a:r>
            <a:r>
              <a:rPr lang="hu-HU" sz="1200" dirty="0" err="1"/>
              <a:t>Skorenovac</a:t>
            </a:r>
            <a:r>
              <a:rPr lang="hu-HU" sz="1200" dirty="0"/>
              <a:t>)	</a:t>
            </a:r>
            <a:r>
              <a:rPr lang="hu-HU" sz="1200" dirty="0" smtClean="0"/>
              <a:t>	1972 </a:t>
            </a:r>
            <a:r>
              <a:rPr lang="hu-HU" sz="1200" dirty="0"/>
              <a:t>(83,7%)</a:t>
            </a:r>
          </a:p>
          <a:p>
            <a:pPr marL="0" indent="0">
              <a:buFontTx/>
              <a:buNone/>
              <a:defRPr/>
            </a:pPr>
            <a:r>
              <a:rPr lang="hu-HU" sz="1200" dirty="0">
                <a:solidFill>
                  <a:srgbClr val="FF0000"/>
                </a:solidFill>
              </a:rPr>
              <a:t> </a:t>
            </a:r>
            <a:r>
              <a:rPr lang="hu-HU" sz="1200" dirty="0" err="1">
                <a:solidFill>
                  <a:srgbClr val="FF0000"/>
                </a:solidFill>
              </a:rPr>
              <a:t>Királyhalom</a:t>
            </a:r>
            <a:r>
              <a:rPr lang="hu-HU" sz="1200" dirty="0">
                <a:solidFill>
                  <a:srgbClr val="FF0000"/>
                </a:solidFill>
              </a:rPr>
              <a:t>, </a:t>
            </a:r>
            <a:r>
              <a:rPr lang="hu-HU" sz="1200" dirty="0" smtClean="0">
                <a:solidFill>
                  <a:srgbClr val="FF0000"/>
                </a:solidFill>
              </a:rPr>
              <a:t>(Backi </a:t>
            </a:r>
            <a:r>
              <a:rPr lang="hu-HU" sz="1200" dirty="0" err="1" smtClean="0">
                <a:solidFill>
                  <a:srgbClr val="FF0000"/>
                </a:solidFill>
              </a:rPr>
              <a:t>Vinogradi</a:t>
            </a:r>
            <a:r>
              <a:rPr lang="hu-HU" sz="1200" dirty="0" smtClean="0">
                <a:solidFill>
                  <a:srgbClr val="FF0000"/>
                </a:solidFill>
              </a:rPr>
              <a:t>) 	1771 </a:t>
            </a:r>
            <a:r>
              <a:rPr lang="hu-HU" sz="1200" dirty="0">
                <a:solidFill>
                  <a:srgbClr val="FF0000"/>
                </a:solidFill>
              </a:rPr>
              <a:t>(92,1%)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Kispiac (</a:t>
            </a:r>
            <a:r>
              <a:rPr lang="hu-HU" sz="1200" dirty="0" err="1"/>
              <a:t>Mela</a:t>
            </a:r>
            <a:r>
              <a:rPr lang="hu-HU" sz="1200" dirty="0"/>
              <a:t> </a:t>
            </a:r>
            <a:r>
              <a:rPr lang="hu-HU" sz="1200" dirty="0" err="1"/>
              <a:t>Pijace</a:t>
            </a:r>
            <a:r>
              <a:rPr lang="hu-HU" sz="1200" dirty="0"/>
              <a:t>)		1753 (96,7%)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Verbász (</a:t>
            </a:r>
            <a:r>
              <a:rPr lang="hu-HU" sz="1200" dirty="0" err="1"/>
              <a:t>Vrbas</a:t>
            </a:r>
            <a:r>
              <a:rPr lang="hu-HU" sz="1200" dirty="0"/>
              <a:t>)		1690 (7%)</a:t>
            </a:r>
          </a:p>
          <a:p>
            <a:pPr marL="0" indent="0">
              <a:buFontTx/>
              <a:buNone/>
              <a:defRPr/>
            </a:pPr>
            <a:r>
              <a:rPr lang="hu-HU" sz="1200" dirty="0">
                <a:solidFill>
                  <a:srgbClr val="FF0000"/>
                </a:solidFill>
              </a:rPr>
              <a:t>Oromhegyes (</a:t>
            </a:r>
            <a:r>
              <a:rPr lang="hu-HU" sz="1200" dirty="0" err="1">
                <a:solidFill>
                  <a:srgbClr val="FF0000"/>
                </a:solidFill>
              </a:rPr>
              <a:t>Trešnjevac</a:t>
            </a:r>
            <a:r>
              <a:rPr lang="hu-HU" sz="1200" dirty="0" smtClean="0">
                <a:solidFill>
                  <a:srgbClr val="FF0000"/>
                </a:solidFill>
              </a:rPr>
              <a:t>)</a:t>
            </a:r>
            <a:r>
              <a:rPr lang="hu-HU" sz="1200" dirty="0">
                <a:solidFill>
                  <a:srgbClr val="FF0000"/>
                </a:solidFill>
              </a:rPr>
              <a:t>	</a:t>
            </a:r>
            <a:r>
              <a:rPr lang="hu-HU" sz="1200" dirty="0" smtClean="0">
                <a:solidFill>
                  <a:srgbClr val="FF0000"/>
                </a:solidFill>
              </a:rPr>
              <a:t>	1672 </a:t>
            </a:r>
            <a:r>
              <a:rPr lang="hu-HU" sz="1200" dirty="0">
                <a:solidFill>
                  <a:srgbClr val="FF0000"/>
                </a:solidFill>
              </a:rPr>
              <a:t>(96,9%)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Martonos (</a:t>
            </a:r>
            <a:r>
              <a:rPr lang="hu-HU" sz="1200" dirty="0" err="1"/>
              <a:t>Martonoš</a:t>
            </a:r>
            <a:r>
              <a:rPr lang="hu-HU" sz="1200" dirty="0"/>
              <a:t>)		1641 (82,5%)</a:t>
            </a:r>
          </a:p>
          <a:p>
            <a:pPr marL="0" indent="0">
              <a:buFontTx/>
              <a:buNone/>
              <a:defRPr/>
            </a:pPr>
            <a:r>
              <a:rPr lang="hu-HU" sz="1200" dirty="0" smtClean="0"/>
              <a:t>Felsőhegy </a:t>
            </a:r>
            <a:r>
              <a:rPr lang="hu-HU" sz="1200" dirty="0"/>
              <a:t>(</a:t>
            </a:r>
            <a:r>
              <a:rPr lang="hu-HU" sz="1200" dirty="0" err="1"/>
              <a:t>Gornji</a:t>
            </a:r>
            <a:r>
              <a:rPr lang="hu-HU" sz="1200" dirty="0"/>
              <a:t> </a:t>
            </a:r>
            <a:r>
              <a:rPr lang="hu-HU" sz="1200" dirty="0" err="1"/>
              <a:t>Breg</a:t>
            </a:r>
            <a:r>
              <a:rPr lang="hu-HU" sz="1200" dirty="0" smtClean="0"/>
              <a:t>)</a:t>
            </a:r>
            <a:r>
              <a:rPr lang="hu-HU" sz="1200" dirty="0"/>
              <a:t>	</a:t>
            </a:r>
            <a:r>
              <a:rPr lang="hu-HU" sz="1200" dirty="0" smtClean="0"/>
              <a:t>	1595 </a:t>
            </a:r>
            <a:r>
              <a:rPr lang="hu-HU" sz="1200" dirty="0"/>
              <a:t>(92,4%)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 smtClean="0"/>
              <a:t>Bajsa</a:t>
            </a:r>
            <a:r>
              <a:rPr lang="hu-HU" sz="1200" dirty="0" smtClean="0"/>
              <a:t> </a:t>
            </a:r>
            <a:r>
              <a:rPr lang="hu-HU" sz="1200" dirty="0"/>
              <a:t>(</a:t>
            </a:r>
            <a:r>
              <a:rPr lang="hu-HU" sz="1200" dirty="0" err="1"/>
              <a:t>Bajša</a:t>
            </a:r>
            <a:r>
              <a:rPr lang="hu-HU" sz="1200" dirty="0"/>
              <a:t>)		</a:t>
            </a:r>
            <a:r>
              <a:rPr lang="hu-HU" sz="1200" dirty="0" smtClean="0"/>
              <a:t>	1594 </a:t>
            </a:r>
            <a:r>
              <a:rPr lang="hu-HU" sz="1200" dirty="0"/>
              <a:t>(69,3%)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 smtClean="0"/>
              <a:t>Pacsér</a:t>
            </a:r>
            <a:r>
              <a:rPr lang="hu-HU" sz="1200" dirty="0" smtClean="0"/>
              <a:t> </a:t>
            </a:r>
            <a:r>
              <a:rPr lang="hu-HU" sz="1200" dirty="0"/>
              <a:t>(</a:t>
            </a:r>
            <a:r>
              <a:rPr lang="hu-HU" sz="1200" dirty="0" err="1"/>
              <a:t>Pačir</a:t>
            </a:r>
            <a:r>
              <a:rPr lang="hu-HU" sz="1200" dirty="0"/>
              <a:t>)		1558 (60,3%)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/>
              <a:t>Kupuszina</a:t>
            </a:r>
            <a:r>
              <a:rPr lang="hu-HU" sz="1200" dirty="0"/>
              <a:t>, </a:t>
            </a:r>
            <a:r>
              <a:rPr lang="hu-HU" sz="1200" dirty="0" err="1"/>
              <a:t>Bácskertes</a:t>
            </a:r>
            <a:r>
              <a:rPr lang="hu-HU" sz="1200" dirty="0"/>
              <a:t> (</a:t>
            </a:r>
            <a:r>
              <a:rPr lang="hu-HU" sz="1200" dirty="0" err="1"/>
              <a:t>Kupusina</a:t>
            </a:r>
            <a:r>
              <a:rPr lang="hu-HU" sz="1200" dirty="0"/>
              <a:t>)	</a:t>
            </a:r>
            <a:r>
              <a:rPr lang="hu-HU" sz="1200" dirty="0" smtClean="0"/>
              <a:t>1543 </a:t>
            </a:r>
            <a:r>
              <a:rPr lang="hu-HU" sz="1200" dirty="0"/>
              <a:t>(79%)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Padé (</a:t>
            </a:r>
            <a:r>
              <a:rPr lang="hu-HU" sz="1200" dirty="0" err="1"/>
              <a:t>Padej</a:t>
            </a:r>
            <a:r>
              <a:rPr lang="hu-HU" sz="1200" dirty="0"/>
              <a:t>)		</a:t>
            </a:r>
            <a:r>
              <a:rPr lang="hu-HU" sz="1200" dirty="0" smtClean="0"/>
              <a:t>	1543 </a:t>
            </a:r>
            <a:r>
              <a:rPr lang="hu-HU" sz="1200" dirty="0"/>
              <a:t>(64,9%)</a:t>
            </a:r>
          </a:p>
          <a:p>
            <a:pPr marL="0" indent="0">
              <a:buFontTx/>
              <a:buNone/>
              <a:defRPr/>
            </a:pPr>
            <a:r>
              <a:rPr lang="hu-HU" sz="1200" dirty="0" smtClean="0"/>
              <a:t>Versec </a:t>
            </a:r>
            <a:r>
              <a:rPr lang="hu-HU" sz="1200" dirty="0"/>
              <a:t>(</a:t>
            </a:r>
            <a:r>
              <a:rPr lang="hu-HU" sz="1200" dirty="0" err="1"/>
              <a:t>Vrsac</a:t>
            </a:r>
            <a:r>
              <a:rPr lang="hu-HU" sz="1200" dirty="0"/>
              <a:t>)		1517 (4,2%)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/>
              <a:t>Zentagunaras</a:t>
            </a:r>
            <a:r>
              <a:rPr lang="hu-HU" sz="1200" dirty="0"/>
              <a:t> (Novo </a:t>
            </a:r>
            <a:r>
              <a:rPr lang="hu-HU" sz="1200" dirty="0" err="1"/>
              <a:t>Orahovo</a:t>
            </a:r>
            <a:r>
              <a:rPr lang="hu-HU" sz="1200" dirty="0"/>
              <a:t>)	</a:t>
            </a:r>
            <a:r>
              <a:rPr lang="hu-HU" sz="1200" dirty="0" smtClean="0"/>
              <a:t>1482 </a:t>
            </a:r>
            <a:r>
              <a:rPr lang="hu-HU" sz="1200" dirty="0"/>
              <a:t>(83,8%)</a:t>
            </a:r>
          </a:p>
          <a:p>
            <a:pPr marL="0" indent="0">
              <a:buFontTx/>
              <a:buNone/>
              <a:defRPr/>
            </a:pPr>
            <a:r>
              <a:rPr lang="hu-HU" sz="1200" dirty="0">
                <a:solidFill>
                  <a:srgbClr val="FF0000"/>
                </a:solidFill>
              </a:rPr>
              <a:t>Orom (</a:t>
            </a:r>
            <a:r>
              <a:rPr lang="hu-HU" sz="1200" dirty="0" err="1">
                <a:solidFill>
                  <a:srgbClr val="FF0000"/>
                </a:solidFill>
              </a:rPr>
              <a:t>Orom</a:t>
            </a:r>
            <a:r>
              <a:rPr lang="hu-HU" sz="1200" dirty="0">
                <a:solidFill>
                  <a:srgbClr val="FF0000"/>
                </a:solidFill>
              </a:rPr>
              <a:t>)		</a:t>
            </a:r>
            <a:r>
              <a:rPr lang="hu-HU" sz="1200" dirty="0" smtClean="0">
                <a:solidFill>
                  <a:srgbClr val="FF0000"/>
                </a:solidFill>
              </a:rPr>
              <a:t>	1339 </a:t>
            </a:r>
            <a:r>
              <a:rPr lang="hu-HU" sz="1200" dirty="0">
                <a:solidFill>
                  <a:srgbClr val="FF0000"/>
                </a:solidFill>
              </a:rPr>
              <a:t>(94%)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>
                <a:solidFill>
                  <a:srgbClr val="FF0000"/>
                </a:solidFill>
              </a:rPr>
              <a:t>Torontáltorda</a:t>
            </a:r>
            <a:r>
              <a:rPr lang="hu-HU" sz="1200" dirty="0">
                <a:solidFill>
                  <a:srgbClr val="FF0000"/>
                </a:solidFill>
              </a:rPr>
              <a:t> (Torda)		1323 (90%)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T</a:t>
            </a:r>
            <a:r>
              <a:rPr lang="hu-HU" sz="1200" dirty="0" smtClean="0"/>
              <a:t>ornyos </a:t>
            </a:r>
            <a:r>
              <a:rPr lang="hu-HU" sz="1200" dirty="0"/>
              <a:t>(</a:t>
            </a:r>
            <a:r>
              <a:rPr lang="hu-HU" sz="1200" dirty="0" err="1"/>
              <a:t>Tornjoš</a:t>
            </a:r>
            <a:r>
              <a:rPr lang="hu-HU" sz="1200" dirty="0"/>
              <a:t>)		1278 (80,2%)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Magyarcsernye (Nova </a:t>
            </a:r>
            <a:r>
              <a:rPr lang="hu-HU" sz="1200" dirty="0" err="1"/>
              <a:t>Crnja</a:t>
            </a:r>
            <a:r>
              <a:rPr lang="hu-HU" sz="1200" dirty="0"/>
              <a:t>)	</a:t>
            </a:r>
            <a:r>
              <a:rPr lang="hu-HU" sz="1200" dirty="0" smtClean="0"/>
              <a:t>1236 </a:t>
            </a:r>
            <a:r>
              <a:rPr lang="hu-HU" sz="1200" dirty="0"/>
              <a:t>(81,9%)</a:t>
            </a:r>
          </a:p>
          <a:p>
            <a:pPr marL="0" indent="0">
              <a:buFontTx/>
              <a:buNone/>
              <a:defRPr/>
            </a:pPr>
            <a:r>
              <a:rPr lang="hu-HU" sz="1200" dirty="0"/>
              <a:t>Kelebia (</a:t>
            </a:r>
            <a:r>
              <a:rPr lang="hu-HU" sz="1200" dirty="0" err="1"/>
              <a:t>Kelebija</a:t>
            </a:r>
            <a:r>
              <a:rPr lang="hu-HU" sz="1200" dirty="0"/>
              <a:t>)		1233 (57,5%)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/>
              <a:t>Telecska</a:t>
            </a:r>
            <a:r>
              <a:rPr lang="hu-HU" sz="1200" dirty="0"/>
              <a:t>, </a:t>
            </a:r>
            <a:r>
              <a:rPr lang="hu-HU" sz="1200" dirty="0" smtClean="0"/>
              <a:t>(</a:t>
            </a:r>
            <a:r>
              <a:rPr lang="hu-HU" sz="1200" dirty="0" err="1" smtClean="0"/>
              <a:t>Telečka</a:t>
            </a:r>
            <a:r>
              <a:rPr lang="hu-HU" sz="1200" dirty="0"/>
              <a:t>)	</a:t>
            </a:r>
            <a:r>
              <a:rPr lang="hu-HU" sz="1200" dirty="0" smtClean="0"/>
              <a:t>	1231 </a:t>
            </a:r>
            <a:r>
              <a:rPr lang="hu-HU" sz="1200" dirty="0"/>
              <a:t>(71,5%)</a:t>
            </a:r>
          </a:p>
          <a:p>
            <a:pPr marL="0" indent="0">
              <a:buFontTx/>
              <a:buNone/>
              <a:defRPr/>
            </a:pPr>
            <a:r>
              <a:rPr lang="hu-HU" sz="1200" dirty="0" err="1">
                <a:solidFill>
                  <a:srgbClr val="FF0000"/>
                </a:solidFill>
              </a:rPr>
              <a:t>Gunaras</a:t>
            </a:r>
            <a:r>
              <a:rPr lang="hu-HU" sz="1200" dirty="0">
                <a:solidFill>
                  <a:srgbClr val="FF0000"/>
                </a:solidFill>
              </a:rPr>
              <a:t> (</a:t>
            </a:r>
            <a:r>
              <a:rPr lang="hu-HU" sz="1200" dirty="0" err="1">
                <a:solidFill>
                  <a:srgbClr val="FF0000"/>
                </a:solidFill>
              </a:rPr>
              <a:t>Gunaraš</a:t>
            </a:r>
            <a:r>
              <a:rPr lang="hu-HU" sz="1200" dirty="0">
                <a:solidFill>
                  <a:srgbClr val="FF0000"/>
                </a:solidFill>
              </a:rPr>
              <a:t>)		1205 (95,3</a:t>
            </a:r>
            <a:r>
              <a:rPr lang="hu-HU" sz="1200" dirty="0" smtClean="0">
                <a:solidFill>
                  <a:srgbClr val="FF0000"/>
                </a:solidFill>
              </a:rPr>
              <a:t>%)</a:t>
            </a:r>
            <a:r>
              <a:rPr lang="hu-HU" sz="1400" dirty="0">
                <a:solidFill>
                  <a:srgbClr val="FF0000"/>
                </a:solidFill>
              </a:rPr>
              <a:t>	</a:t>
            </a:r>
            <a:r>
              <a:rPr lang="hu-HU" sz="1400" dirty="0"/>
              <a:t>	</a:t>
            </a:r>
          </a:p>
          <a:p>
            <a:pPr>
              <a:defRPr/>
            </a:pPr>
            <a:endParaRPr lang="hu-HU" sz="1000" dirty="0"/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54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2150"/>
          </a:xfrm>
        </p:spPr>
        <p:txBody>
          <a:bodyPr/>
          <a:lstStyle/>
          <a:p>
            <a:r>
              <a:rPr lang="hu-HU" altLang="hu-HU" sz="2000" dirty="0" smtClean="0"/>
              <a:t>Az első 50 szlovákiai, legnagyobb magyar lakossággal rendelkező település, 2011, 221.969 fő (49,3%)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692150"/>
            <a:ext cx="4191000" cy="61658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u-HU" sz="1400" dirty="0"/>
              <a:t>Komárom/</a:t>
            </a:r>
            <a:r>
              <a:rPr lang="hu-HU" sz="1400" dirty="0" err="1"/>
              <a:t>Komárno</a:t>
            </a:r>
            <a:r>
              <a:rPr lang="hu-HU" sz="1400" dirty="0"/>
              <a:t>	</a:t>
            </a:r>
            <a:r>
              <a:rPr lang="hu-HU" sz="1400" dirty="0" smtClean="0"/>
              <a:t>	18506 /53,9%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Dunaszerdahely/ </a:t>
            </a:r>
            <a:r>
              <a:rPr lang="hu-HU" sz="1400" dirty="0" err="1"/>
              <a:t>Dunajská</a:t>
            </a:r>
            <a:r>
              <a:rPr lang="hu-HU" sz="1400" dirty="0"/>
              <a:t> </a:t>
            </a:r>
            <a:r>
              <a:rPr lang="hu-HU" sz="1400" dirty="0" err="1"/>
              <a:t>Streda</a:t>
            </a:r>
            <a:r>
              <a:rPr lang="hu-HU" sz="1400" dirty="0"/>
              <a:t>	</a:t>
            </a:r>
            <a:r>
              <a:rPr lang="hu-HU" sz="1400" dirty="0" smtClean="0"/>
              <a:t>16752 / 74,5%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smtClean="0">
                <a:solidFill>
                  <a:schemeClr val="accent6"/>
                </a:solidFill>
              </a:rPr>
              <a:t>Pozsony/Bratislava-</a:t>
            </a:r>
            <a:r>
              <a:rPr lang="hu-HU" sz="1400" dirty="0" err="1" smtClean="0">
                <a:solidFill>
                  <a:schemeClr val="accent6"/>
                </a:solidFill>
              </a:rPr>
              <a:t>Mesto</a:t>
            </a:r>
            <a:r>
              <a:rPr lang="hu-HU" sz="1400" dirty="0">
                <a:solidFill>
                  <a:schemeClr val="accent6"/>
                </a:solidFill>
              </a:rPr>
              <a:t>	</a:t>
            </a:r>
            <a:r>
              <a:rPr lang="hu-HU" sz="1400" dirty="0" smtClean="0">
                <a:solidFill>
                  <a:schemeClr val="accent6"/>
                </a:solidFill>
              </a:rPr>
              <a:t>14119 /3,4 %</a:t>
            </a:r>
            <a:endParaRPr lang="hu-HU" sz="1400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/>
              <a:t>Érsekújvár/ </a:t>
            </a:r>
            <a:r>
              <a:rPr lang="hu-HU" sz="1400" dirty="0" err="1"/>
              <a:t>Nove</a:t>
            </a:r>
            <a:r>
              <a:rPr lang="hu-HU" sz="1400" dirty="0"/>
              <a:t> </a:t>
            </a:r>
            <a:r>
              <a:rPr lang="hu-HU" sz="1400" dirty="0" err="1" smtClean="0"/>
              <a:t>Zamky</a:t>
            </a:r>
            <a:r>
              <a:rPr lang="hu-HU" sz="1400" dirty="0"/>
              <a:t>	</a:t>
            </a:r>
            <a:r>
              <a:rPr lang="hu-HU" sz="1400" dirty="0" smtClean="0"/>
              <a:t>8863 / 22,4%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Guta/ </a:t>
            </a:r>
            <a:r>
              <a:rPr lang="hu-HU" sz="1400" dirty="0" err="1"/>
              <a:t>Kolárovo</a:t>
            </a:r>
            <a:r>
              <a:rPr lang="hu-HU" sz="1400" dirty="0"/>
              <a:t>	</a:t>
            </a:r>
            <a:r>
              <a:rPr lang="hu-HU" sz="1400" dirty="0" smtClean="0"/>
              <a:t>	8201 / 76,7%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Somorja/ </a:t>
            </a:r>
            <a:r>
              <a:rPr lang="hu-HU" sz="1400" dirty="0" err="1"/>
              <a:t>Šamorín</a:t>
            </a:r>
            <a:r>
              <a:rPr lang="hu-HU" sz="1400" dirty="0"/>
              <a:t>	</a:t>
            </a:r>
            <a:r>
              <a:rPr lang="hu-HU" sz="1400" dirty="0" smtClean="0"/>
              <a:t>	7309 / 57,4%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Rimaszombat/ </a:t>
            </a:r>
            <a:r>
              <a:rPr lang="hu-HU" sz="1400" dirty="0" err="1">
                <a:solidFill>
                  <a:schemeClr val="accent6"/>
                </a:solidFill>
              </a:rPr>
              <a:t>Rimavská</a:t>
            </a:r>
            <a:r>
              <a:rPr lang="hu-HU" sz="1400" dirty="0">
                <a:solidFill>
                  <a:schemeClr val="accent6"/>
                </a:solidFill>
              </a:rPr>
              <a:t> </a:t>
            </a:r>
            <a:r>
              <a:rPr lang="hu-HU" sz="1400" dirty="0" err="1">
                <a:solidFill>
                  <a:schemeClr val="accent6"/>
                </a:solidFill>
              </a:rPr>
              <a:t>Sobota</a:t>
            </a:r>
            <a:r>
              <a:rPr lang="hu-HU" sz="1400" dirty="0">
                <a:solidFill>
                  <a:schemeClr val="accent6"/>
                </a:solidFill>
              </a:rPr>
              <a:t>	</a:t>
            </a:r>
            <a:r>
              <a:rPr lang="hu-HU" sz="1400" dirty="0" smtClean="0">
                <a:solidFill>
                  <a:schemeClr val="accent6"/>
                </a:solidFill>
              </a:rPr>
              <a:t>7298 / 35,3%</a:t>
            </a:r>
            <a:endParaRPr lang="hu-HU" sz="1400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 smtClean="0"/>
              <a:t>Nagymegyer</a:t>
            </a:r>
            <a:r>
              <a:rPr lang="hu-HU" sz="1400" dirty="0" smtClean="0"/>
              <a:t>/</a:t>
            </a:r>
            <a:r>
              <a:rPr lang="hu-HU" sz="1400" dirty="0" err="1" smtClean="0"/>
              <a:t>Veľký</a:t>
            </a:r>
            <a:r>
              <a:rPr lang="hu-HU" sz="1400" dirty="0" smtClean="0"/>
              <a:t> Meder	6696 / 75,6%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Párkány/ </a:t>
            </a:r>
            <a:r>
              <a:rPr lang="hu-HU" sz="1400" dirty="0" err="1"/>
              <a:t>Štúrovo</a:t>
            </a:r>
            <a:r>
              <a:rPr lang="hu-HU" sz="1400" dirty="0"/>
              <a:t>	</a:t>
            </a:r>
            <a:r>
              <a:rPr lang="hu-HU" sz="1400" dirty="0" smtClean="0"/>
              <a:t>	6624 / 60,7%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Kassa/ </a:t>
            </a:r>
            <a:r>
              <a:rPr lang="hu-HU" sz="1400" dirty="0" err="1">
                <a:solidFill>
                  <a:schemeClr val="accent6"/>
                </a:solidFill>
              </a:rPr>
              <a:t>Košice-mesto</a:t>
            </a:r>
            <a:r>
              <a:rPr lang="hu-HU" sz="1400" dirty="0">
                <a:solidFill>
                  <a:schemeClr val="accent6"/>
                </a:solidFill>
              </a:rPr>
              <a:t>	</a:t>
            </a:r>
            <a:r>
              <a:rPr lang="hu-HU" sz="1400" dirty="0" smtClean="0">
                <a:solidFill>
                  <a:schemeClr val="accent6"/>
                </a:solidFill>
              </a:rPr>
              <a:t>	6382 / 3,8%</a:t>
            </a:r>
            <a:endParaRPr lang="hu-HU" sz="1400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/>
              <a:t>Fülek/ </a:t>
            </a:r>
            <a:r>
              <a:rPr lang="hu-HU" sz="1400" dirty="0" err="1"/>
              <a:t>Fiľakovo</a:t>
            </a:r>
            <a:r>
              <a:rPr lang="hu-HU" sz="1400" dirty="0"/>
              <a:t>	</a:t>
            </a:r>
            <a:r>
              <a:rPr lang="hu-HU" sz="1400" dirty="0" smtClean="0"/>
              <a:t>	5792 / 53,5%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Királyhelmec</a:t>
            </a:r>
            <a:r>
              <a:rPr lang="hu-HU" sz="1400" dirty="0"/>
              <a:t>/ </a:t>
            </a:r>
            <a:r>
              <a:rPr lang="hu-HU" sz="1400" dirty="0" err="1"/>
              <a:t>Kráľovský</a:t>
            </a:r>
            <a:r>
              <a:rPr lang="hu-HU" sz="1400" dirty="0"/>
              <a:t> </a:t>
            </a:r>
            <a:r>
              <a:rPr lang="hu-HU" sz="1400" dirty="0" err="1"/>
              <a:t>Chlmec</a:t>
            </a:r>
            <a:r>
              <a:rPr lang="hu-HU" sz="1400" dirty="0"/>
              <a:t>	</a:t>
            </a:r>
            <a:r>
              <a:rPr lang="hu-HU" sz="1400" dirty="0" smtClean="0"/>
              <a:t>5670 / 73,7%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 smtClean="0"/>
              <a:t>Nagykapos</a:t>
            </a:r>
            <a:r>
              <a:rPr lang="hu-HU" sz="1400" dirty="0" smtClean="0"/>
              <a:t>/</a:t>
            </a:r>
            <a:r>
              <a:rPr lang="hu-HU" sz="1400" dirty="0" err="1" smtClean="0"/>
              <a:t>Veľké</a:t>
            </a:r>
            <a:r>
              <a:rPr lang="hu-HU" sz="1400" dirty="0" smtClean="0"/>
              <a:t> </a:t>
            </a:r>
            <a:r>
              <a:rPr lang="hu-HU" sz="1400" dirty="0" err="1" smtClean="0"/>
              <a:t>Kapušany</a:t>
            </a:r>
            <a:r>
              <a:rPr lang="hu-HU" sz="1400" dirty="0" smtClean="0"/>
              <a:t>	5604 / 59,%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Bős/ </a:t>
            </a:r>
            <a:r>
              <a:rPr lang="hu-HU" sz="1400" dirty="0" err="1"/>
              <a:t>Gabčíkovo</a:t>
            </a:r>
            <a:r>
              <a:rPr lang="hu-HU" sz="1400" dirty="0"/>
              <a:t>	</a:t>
            </a:r>
            <a:r>
              <a:rPr lang="hu-HU" sz="1400" dirty="0" smtClean="0"/>
              <a:t>	4711 / 879%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Galánta/ </a:t>
            </a:r>
            <a:r>
              <a:rPr lang="hu-HU" sz="1400" dirty="0" err="1"/>
              <a:t>Galanta</a:t>
            </a:r>
            <a:r>
              <a:rPr lang="hu-HU" sz="1400" dirty="0"/>
              <a:t>	</a:t>
            </a:r>
            <a:r>
              <a:rPr lang="hu-HU" sz="1400" dirty="0" smtClean="0"/>
              <a:t>	4623 / 50,5%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Ipolyság/ </a:t>
            </a:r>
            <a:r>
              <a:rPr lang="hu-HU" sz="1400" dirty="0" err="1"/>
              <a:t>Šahy</a:t>
            </a:r>
            <a:r>
              <a:rPr lang="hu-HU" sz="1400" dirty="0"/>
              <a:t>	</a:t>
            </a:r>
            <a:r>
              <a:rPr lang="hu-HU" sz="1400" dirty="0" smtClean="0"/>
              <a:t>	4410 / 57,8%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Tornaalja/</a:t>
            </a:r>
            <a:r>
              <a:rPr lang="hu-HU" sz="1400" dirty="0" err="1"/>
              <a:t>Tornaľa</a:t>
            </a:r>
            <a:r>
              <a:rPr lang="hu-HU" sz="1400" dirty="0"/>
              <a:t>	</a:t>
            </a:r>
            <a:r>
              <a:rPr lang="hu-HU" sz="1400" dirty="0" smtClean="0"/>
              <a:t>	4331 / 57,%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Rozsnyó/ </a:t>
            </a:r>
            <a:r>
              <a:rPr lang="hu-HU" sz="1400" dirty="0" err="1">
                <a:solidFill>
                  <a:schemeClr val="accent6"/>
                </a:solidFill>
              </a:rPr>
              <a:t>Rožňava</a:t>
            </a:r>
            <a:r>
              <a:rPr lang="hu-HU" sz="1400" dirty="0">
                <a:solidFill>
                  <a:schemeClr val="accent6"/>
                </a:solidFill>
              </a:rPr>
              <a:t>	</a:t>
            </a:r>
            <a:r>
              <a:rPr lang="hu-HU" sz="1400" dirty="0" smtClean="0">
                <a:solidFill>
                  <a:schemeClr val="accent6"/>
                </a:solidFill>
              </a:rPr>
              <a:t>	3909 /19,9%</a:t>
            </a:r>
            <a:endParaRPr lang="hu-HU" sz="1400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/>
              <a:t>Zselíz</a:t>
            </a:r>
            <a:r>
              <a:rPr lang="hu-HU" sz="1400" dirty="0"/>
              <a:t>/ </a:t>
            </a:r>
            <a:r>
              <a:rPr lang="hu-HU" sz="1400" dirty="0" err="1"/>
              <a:t>Želiezovce</a:t>
            </a:r>
            <a:r>
              <a:rPr lang="hu-HU" sz="1400" dirty="0"/>
              <a:t>	</a:t>
            </a:r>
            <a:r>
              <a:rPr lang="hu-HU" sz="1400" dirty="0" smtClean="0"/>
              <a:t>	3501 / 48,7%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rgbClr val="C00000"/>
                </a:solidFill>
              </a:rPr>
              <a:t>Nádszeg/ </a:t>
            </a:r>
            <a:r>
              <a:rPr lang="hu-HU" sz="1400" dirty="0" err="1">
                <a:solidFill>
                  <a:srgbClr val="C00000"/>
                </a:solidFill>
              </a:rPr>
              <a:t>Trstice</a:t>
            </a:r>
            <a:r>
              <a:rPr lang="hu-HU" sz="1400" dirty="0">
                <a:solidFill>
                  <a:srgbClr val="C00000"/>
                </a:solidFill>
              </a:rPr>
              <a:t>	</a:t>
            </a:r>
            <a:r>
              <a:rPr lang="hu-HU" sz="1400" dirty="0" smtClean="0">
                <a:solidFill>
                  <a:srgbClr val="C00000"/>
                </a:solidFill>
              </a:rPr>
              <a:t>	3414 / 89,7%</a:t>
            </a:r>
            <a:endParaRPr lang="hu-HU" sz="1400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>
                <a:solidFill>
                  <a:srgbClr val="C00000"/>
                </a:solidFill>
              </a:rPr>
              <a:t>Ekecs</a:t>
            </a:r>
            <a:r>
              <a:rPr lang="hu-HU" sz="1400" dirty="0">
                <a:solidFill>
                  <a:srgbClr val="C00000"/>
                </a:solidFill>
              </a:rPr>
              <a:t>/ </a:t>
            </a:r>
            <a:r>
              <a:rPr lang="hu-HU" sz="1400" dirty="0" err="1">
                <a:solidFill>
                  <a:srgbClr val="C00000"/>
                </a:solidFill>
              </a:rPr>
              <a:t>Okoč</a:t>
            </a:r>
            <a:r>
              <a:rPr lang="hu-HU" sz="1400" dirty="0">
                <a:solidFill>
                  <a:srgbClr val="C00000"/>
                </a:solidFill>
              </a:rPr>
              <a:t>	</a:t>
            </a:r>
            <a:r>
              <a:rPr lang="hu-HU" sz="1400" dirty="0" smtClean="0">
                <a:solidFill>
                  <a:srgbClr val="C00000"/>
                </a:solidFill>
              </a:rPr>
              <a:t>	3366 /91,5%</a:t>
            </a:r>
            <a:endParaRPr lang="hu-HU" sz="1400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>
                <a:solidFill>
                  <a:schemeClr val="accent6"/>
                </a:solidFill>
              </a:rPr>
              <a:t>Vágsellye</a:t>
            </a:r>
            <a:r>
              <a:rPr lang="hu-HU" sz="1400" dirty="0">
                <a:solidFill>
                  <a:schemeClr val="accent6"/>
                </a:solidFill>
              </a:rPr>
              <a:t>/ </a:t>
            </a:r>
            <a:r>
              <a:rPr lang="hu-HU" sz="1400" dirty="0" err="1">
                <a:solidFill>
                  <a:schemeClr val="accent6"/>
                </a:solidFill>
              </a:rPr>
              <a:t>Šaľa</a:t>
            </a:r>
            <a:r>
              <a:rPr lang="hu-HU" sz="1400" dirty="0">
                <a:solidFill>
                  <a:schemeClr val="accent6"/>
                </a:solidFill>
              </a:rPr>
              <a:t>	</a:t>
            </a:r>
            <a:r>
              <a:rPr lang="hu-HU" sz="1400" dirty="0" smtClean="0">
                <a:solidFill>
                  <a:schemeClr val="accent6"/>
                </a:solidFill>
              </a:rPr>
              <a:t>	3333 /14,1%</a:t>
            </a:r>
            <a:endParaRPr lang="hu-HU" sz="1400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/>
              <a:t>Szepsi/ </a:t>
            </a:r>
            <a:r>
              <a:rPr lang="hu-HU" sz="1400" dirty="0" err="1"/>
              <a:t>Moldava</a:t>
            </a:r>
            <a:r>
              <a:rPr lang="hu-HU" sz="1400" dirty="0"/>
              <a:t> </a:t>
            </a:r>
            <a:r>
              <a:rPr lang="hu-HU" sz="1400" dirty="0" err="1"/>
              <a:t>nad</a:t>
            </a:r>
            <a:r>
              <a:rPr lang="hu-HU" sz="1400" dirty="0"/>
              <a:t> </a:t>
            </a:r>
            <a:r>
              <a:rPr lang="hu-HU" sz="1400" dirty="0" err="1"/>
              <a:t>Bodvou</a:t>
            </a:r>
            <a:r>
              <a:rPr lang="hu-HU" sz="1400" dirty="0"/>
              <a:t>	</a:t>
            </a:r>
            <a:r>
              <a:rPr lang="hu-HU" sz="1400" dirty="0" smtClean="0"/>
              <a:t>3279 /29,6%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Tardoskedd/ </a:t>
            </a:r>
            <a:r>
              <a:rPr lang="hu-HU" sz="1400" dirty="0" err="1"/>
              <a:t>Tvrdošovce</a:t>
            </a:r>
            <a:r>
              <a:rPr lang="hu-HU" sz="1400" dirty="0"/>
              <a:t>	</a:t>
            </a:r>
            <a:r>
              <a:rPr lang="hu-HU" sz="1400" dirty="0" smtClean="0"/>
              <a:t>3234 / 62,3%</a:t>
            </a:r>
            <a:endParaRPr lang="hu-HU" sz="1400" dirty="0"/>
          </a:p>
          <a:p>
            <a:pPr>
              <a:defRPr/>
            </a:pPr>
            <a:endParaRPr lang="hu-HU" sz="1000" dirty="0"/>
          </a:p>
          <a:p>
            <a:pPr>
              <a:defRPr/>
            </a:pPr>
            <a:endParaRPr lang="hu-HU" sz="100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419600" y="620688"/>
            <a:ext cx="4495800" cy="60928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rgbClr val="C00000"/>
                </a:solidFill>
              </a:rPr>
              <a:t>Marcelháza/ </a:t>
            </a:r>
            <a:r>
              <a:rPr lang="hu-HU" sz="1400" dirty="0" err="1">
                <a:solidFill>
                  <a:srgbClr val="C00000"/>
                </a:solidFill>
              </a:rPr>
              <a:t>Marcelová</a:t>
            </a:r>
            <a:r>
              <a:rPr lang="hu-HU" sz="1400" dirty="0">
                <a:solidFill>
                  <a:srgbClr val="C00000"/>
                </a:solidFill>
              </a:rPr>
              <a:t>	</a:t>
            </a:r>
            <a:r>
              <a:rPr lang="hu-HU" sz="1400" dirty="0" smtClean="0">
                <a:solidFill>
                  <a:srgbClr val="C00000"/>
                </a:solidFill>
              </a:rPr>
              <a:t>3228 / 86,1%</a:t>
            </a:r>
            <a:endParaRPr lang="hu-HU" sz="1400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/>
              <a:t>Udvard</a:t>
            </a:r>
            <a:r>
              <a:rPr lang="hu-HU" sz="1400" dirty="0"/>
              <a:t>/ </a:t>
            </a:r>
            <a:r>
              <a:rPr lang="hu-HU" sz="1400" dirty="0" err="1"/>
              <a:t>Dvory</a:t>
            </a:r>
            <a:r>
              <a:rPr lang="hu-HU" sz="1400" dirty="0"/>
              <a:t> </a:t>
            </a:r>
            <a:r>
              <a:rPr lang="hu-HU" sz="1400" dirty="0" err="1"/>
              <a:t>nad</a:t>
            </a:r>
            <a:r>
              <a:rPr lang="hu-HU" sz="1400" dirty="0"/>
              <a:t> </a:t>
            </a:r>
            <a:r>
              <a:rPr lang="hu-HU" sz="1400" dirty="0" err="1"/>
              <a:t>Žitavou</a:t>
            </a:r>
            <a:r>
              <a:rPr lang="hu-HU" sz="1400" dirty="0"/>
              <a:t>	</a:t>
            </a:r>
            <a:r>
              <a:rPr lang="hu-HU" sz="1400" dirty="0" smtClean="0"/>
              <a:t>3208 / 62,1%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Léva/ Levice	</a:t>
            </a:r>
            <a:r>
              <a:rPr lang="hu-HU" sz="1400" dirty="0" smtClean="0">
                <a:solidFill>
                  <a:schemeClr val="accent6"/>
                </a:solidFill>
              </a:rPr>
              <a:t>	3202 / 9,2%</a:t>
            </a:r>
            <a:endParaRPr lang="hu-HU" sz="1400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/>
              <a:t>Ógyalla</a:t>
            </a:r>
            <a:r>
              <a:rPr lang="hu-HU" sz="1400" dirty="0"/>
              <a:t>/ </a:t>
            </a:r>
            <a:r>
              <a:rPr lang="hu-HU" sz="1400" dirty="0" err="1"/>
              <a:t>Hurbanovo</a:t>
            </a:r>
            <a:r>
              <a:rPr lang="hu-HU" sz="1400" dirty="0"/>
              <a:t>	</a:t>
            </a:r>
            <a:r>
              <a:rPr lang="hu-HU" sz="1400" dirty="0" smtClean="0"/>
              <a:t>	3196 / 41,2%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Pered/ </a:t>
            </a:r>
            <a:r>
              <a:rPr lang="hu-HU" sz="1400" dirty="0" err="1"/>
              <a:t>Tešedíkovo</a:t>
            </a:r>
            <a:r>
              <a:rPr lang="hu-HU" sz="1400" dirty="0"/>
              <a:t>	</a:t>
            </a:r>
            <a:r>
              <a:rPr lang="hu-HU" sz="1400" dirty="0" smtClean="0"/>
              <a:t>	2910 / 78,3%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Nagyfödémes/ </a:t>
            </a:r>
            <a:r>
              <a:rPr lang="hu-HU" sz="1400" dirty="0" err="1"/>
              <a:t>Veľké</a:t>
            </a:r>
            <a:r>
              <a:rPr lang="hu-HU" sz="1400" dirty="0"/>
              <a:t> </a:t>
            </a:r>
            <a:r>
              <a:rPr lang="hu-HU" sz="1400" dirty="0" err="1"/>
              <a:t>Úľany</a:t>
            </a:r>
            <a:r>
              <a:rPr lang="hu-HU" sz="1400" dirty="0"/>
              <a:t>	</a:t>
            </a:r>
            <a:r>
              <a:rPr lang="hu-HU" sz="1400" dirty="0" smtClean="0"/>
              <a:t>2757 / 63,7%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Naszvad</a:t>
            </a:r>
            <a:r>
              <a:rPr lang="hu-HU" sz="1400" dirty="0"/>
              <a:t>/ </a:t>
            </a:r>
            <a:r>
              <a:rPr lang="hu-HU" sz="1400" dirty="0" err="1"/>
              <a:t>Nesvady</a:t>
            </a:r>
            <a:r>
              <a:rPr lang="hu-HU" sz="1400" dirty="0"/>
              <a:t>	</a:t>
            </a:r>
            <a:r>
              <a:rPr lang="hu-HU" sz="1400" dirty="0" smtClean="0"/>
              <a:t>	2717 / 53,6%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>
                <a:solidFill>
                  <a:srgbClr val="C00000"/>
                </a:solidFill>
              </a:rPr>
              <a:t>Nyárasd</a:t>
            </a:r>
            <a:r>
              <a:rPr lang="hu-HU" sz="1400" dirty="0">
                <a:solidFill>
                  <a:srgbClr val="C00000"/>
                </a:solidFill>
              </a:rPr>
              <a:t>/ </a:t>
            </a:r>
            <a:r>
              <a:rPr lang="hu-HU" sz="1400" dirty="0" err="1">
                <a:solidFill>
                  <a:srgbClr val="C00000"/>
                </a:solidFill>
              </a:rPr>
              <a:t>Topoľníky</a:t>
            </a:r>
            <a:r>
              <a:rPr lang="hu-HU" sz="1400" dirty="0">
                <a:solidFill>
                  <a:srgbClr val="C00000"/>
                </a:solidFill>
              </a:rPr>
              <a:t>	</a:t>
            </a:r>
            <a:r>
              <a:rPr lang="hu-HU" sz="1400" dirty="0" smtClean="0">
                <a:solidFill>
                  <a:srgbClr val="C00000"/>
                </a:solidFill>
              </a:rPr>
              <a:t>	2690 / 88,3%</a:t>
            </a:r>
            <a:endParaRPr lang="hu-HU" sz="1400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/>
              <a:t>Bátorkeszi</a:t>
            </a:r>
            <a:r>
              <a:rPr lang="hu-HU" sz="1400" dirty="0"/>
              <a:t>/ </a:t>
            </a:r>
            <a:r>
              <a:rPr lang="hu-HU" sz="1400" dirty="0" err="1"/>
              <a:t>Bátorove</a:t>
            </a:r>
            <a:r>
              <a:rPr lang="hu-HU" sz="1400" dirty="0"/>
              <a:t> </a:t>
            </a:r>
            <a:r>
              <a:rPr lang="hu-HU" sz="1400" dirty="0" err="1"/>
              <a:t>Kosihy</a:t>
            </a:r>
            <a:r>
              <a:rPr lang="hu-HU" sz="1400" dirty="0"/>
              <a:t>	</a:t>
            </a:r>
            <a:r>
              <a:rPr lang="hu-HU" sz="1400" dirty="0" smtClean="0"/>
              <a:t>2671 / 78,2%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chemeClr val="accent6"/>
                </a:solidFill>
              </a:rPr>
              <a:t>Losonc/ </a:t>
            </a:r>
            <a:r>
              <a:rPr lang="hu-HU" sz="1400" dirty="0" err="1">
                <a:solidFill>
                  <a:schemeClr val="accent6"/>
                </a:solidFill>
              </a:rPr>
              <a:t>Lučenec</a:t>
            </a:r>
            <a:r>
              <a:rPr lang="hu-HU" sz="1400" dirty="0">
                <a:solidFill>
                  <a:schemeClr val="accent6"/>
                </a:solidFill>
              </a:rPr>
              <a:t>	</a:t>
            </a:r>
            <a:r>
              <a:rPr lang="hu-HU" sz="1400" dirty="0" smtClean="0">
                <a:solidFill>
                  <a:schemeClr val="accent6"/>
                </a:solidFill>
              </a:rPr>
              <a:t>	2660 /  9,3%</a:t>
            </a:r>
            <a:endParaRPr lang="hu-HU" sz="1400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/>
              <a:t>Szenc</a:t>
            </a:r>
            <a:r>
              <a:rPr lang="hu-HU" sz="1400" dirty="0"/>
              <a:t>/ </a:t>
            </a:r>
            <a:r>
              <a:rPr lang="hu-HU" sz="1400" dirty="0" err="1"/>
              <a:t>Senec</a:t>
            </a:r>
            <a:r>
              <a:rPr lang="hu-HU" sz="1400" dirty="0"/>
              <a:t>	</a:t>
            </a:r>
            <a:r>
              <a:rPr lang="hu-HU" sz="1400" dirty="0" smtClean="0"/>
              <a:t>	2467 / 14,5%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Tiszacsernyő</a:t>
            </a:r>
            <a:r>
              <a:rPr lang="hu-HU" sz="1400" dirty="0"/>
              <a:t>/ </a:t>
            </a:r>
            <a:r>
              <a:rPr lang="hu-HU" sz="1400" dirty="0" err="1"/>
              <a:t>Čierna</a:t>
            </a:r>
            <a:r>
              <a:rPr lang="hu-HU" sz="1400" dirty="0"/>
              <a:t> </a:t>
            </a:r>
            <a:r>
              <a:rPr lang="hu-HU" sz="1400" dirty="0" err="1"/>
              <a:t>nad</a:t>
            </a:r>
            <a:r>
              <a:rPr lang="hu-HU" sz="1400" dirty="0"/>
              <a:t> </a:t>
            </a:r>
            <a:r>
              <a:rPr lang="hu-HU" sz="1400" dirty="0" err="1"/>
              <a:t>Tisou</a:t>
            </a:r>
            <a:r>
              <a:rPr lang="hu-HU" sz="1400" dirty="0"/>
              <a:t>	</a:t>
            </a:r>
            <a:r>
              <a:rPr lang="hu-HU" sz="1400" dirty="0" smtClean="0"/>
              <a:t>2419 / 62,3%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Jóka</a:t>
            </a:r>
            <a:r>
              <a:rPr lang="hu-HU" sz="1400" dirty="0"/>
              <a:t>/ </a:t>
            </a:r>
            <a:r>
              <a:rPr lang="hu-HU" sz="1400" dirty="0" err="1"/>
              <a:t>Jelka</a:t>
            </a:r>
            <a:r>
              <a:rPr lang="hu-HU" sz="1400" dirty="0"/>
              <a:t>	</a:t>
            </a:r>
            <a:r>
              <a:rPr lang="hu-HU" sz="1400" dirty="0" smtClean="0"/>
              <a:t>		2314 / 59,2%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Vágdfarkas</a:t>
            </a:r>
            <a:r>
              <a:rPr lang="hu-HU" sz="1400" dirty="0"/>
              <a:t>/ </a:t>
            </a:r>
            <a:r>
              <a:rPr lang="hu-HU" sz="1400" dirty="0" err="1"/>
              <a:t>Vlčany</a:t>
            </a:r>
            <a:r>
              <a:rPr lang="hu-HU" sz="1400" dirty="0"/>
              <a:t>	</a:t>
            </a:r>
            <a:r>
              <a:rPr lang="hu-HU" sz="1400" dirty="0" smtClean="0"/>
              <a:t>	2284 / 68,6%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Perbete</a:t>
            </a:r>
            <a:r>
              <a:rPr lang="hu-HU" sz="1400" dirty="0"/>
              <a:t>/ </a:t>
            </a:r>
            <a:r>
              <a:rPr lang="hu-HU" sz="1400" dirty="0" err="1"/>
              <a:t>Pribeta</a:t>
            </a:r>
            <a:r>
              <a:rPr lang="hu-HU" sz="1400" dirty="0"/>
              <a:t>	</a:t>
            </a:r>
            <a:r>
              <a:rPr lang="hu-HU" sz="1400" dirty="0" smtClean="0"/>
              <a:t>	2192 / 73,7%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Nyékvárkony</a:t>
            </a:r>
            <a:r>
              <a:rPr lang="hu-HU" sz="1400" dirty="0"/>
              <a:t>/ </a:t>
            </a:r>
            <a:r>
              <a:rPr lang="hu-HU" sz="1400" dirty="0" err="1"/>
              <a:t>Vrakúň</a:t>
            </a:r>
            <a:r>
              <a:rPr lang="hu-HU" sz="1400" dirty="0"/>
              <a:t>	</a:t>
            </a:r>
            <a:r>
              <a:rPr lang="hu-HU" sz="1400" dirty="0" smtClean="0"/>
              <a:t>	2183 / 84,7%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rgbClr val="C00000"/>
                </a:solidFill>
              </a:rPr>
              <a:t>Csallóközaranyos/ </a:t>
            </a:r>
            <a:r>
              <a:rPr lang="hu-HU" sz="1400" dirty="0" err="1">
                <a:solidFill>
                  <a:srgbClr val="C00000"/>
                </a:solidFill>
              </a:rPr>
              <a:t>Zlatná</a:t>
            </a:r>
            <a:r>
              <a:rPr lang="hu-HU" sz="1400" dirty="0">
                <a:solidFill>
                  <a:srgbClr val="C00000"/>
                </a:solidFill>
              </a:rPr>
              <a:t> na </a:t>
            </a:r>
            <a:r>
              <a:rPr lang="hu-HU" sz="1400" dirty="0" err="1" smtClean="0">
                <a:solidFill>
                  <a:srgbClr val="C00000"/>
                </a:solidFill>
              </a:rPr>
              <a:t>Ostrove</a:t>
            </a:r>
            <a:r>
              <a:rPr lang="hu-HU" sz="1400" dirty="0">
                <a:solidFill>
                  <a:srgbClr val="C00000"/>
                </a:solidFill>
              </a:rPr>
              <a:t> </a:t>
            </a:r>
            <a:r>
              <a:rPr lang="hu-HU" sz="1400" dirty="0" smtClean="0">
                <a:solidFill>
                  <a:srgbClr val="C00000"/>
                </a:solidFill>
              </a:rPr>
              <a:t>    2045 /85,1%</a:t>
            </a:r>
            <a:endParaRPr lang="hu-HU" sz="1400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/>
              <a:t>Nemesócsa</a:t>
            </a:r>
            <a:r>
              <a:rPr lang="hu-HU" sz="1400" dirty="0"/>
              <a:t>/ </a:t>
            </a:r>
            <a:r>
              <a:rPr lang="hu-HU" sz="1400" dirty="0" err="1"/>
              <a:t>Zemianska</a:t>
            </a:r>
            <a:r>
              <a:rPr lang="hu-HU" sz="1400" dirty="0"/>
              <a:t> </a:t>
            </a:r>
            <a:r>
              <a:rPr lang="hu-HU" sz="1400" dirty="0" err="1"/>
              <a:t>Olča</a:t>
            </a:r>
            <a:r>
              <a:rPr lang="hu-HU" sz="1400" dirty="0"/>
              <a:t>	</a:t>
            </a:r>
            <a:r>
              <a:rPr lang="hu-HU" sz="1400" dirty="0" smtClean="0"/>
              <a:t>2014 / 81,8%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Nagymácséd</a:t>
            </a:r>
            <a:r>
              <a:rPr lang="hu-HU" sz="1400" dirty="0"/>
              <a:t>/ </a:t>
            </a:r>
            <a:r>
              <a:rPr lang="hu-HU" sz="1400" dirty="0" err="1"/>
              <a:t>Veľká</a:t>
            </a:r>
            <a:r>
              <a:rPr lang="hu-HU" sz="1400" dirty="0"/>
              <a:t> </a:t>
            </a:r>
            <a:r>
              <a:rPr lang="hu-HU" sz="1400" dirty="0" err="1"/>
              <a:t>Mača</a:t>
            </a:r>
            <a:r>
              <a:rPr lang="hu-HU" sz="1400" dirty="0"/>
              <a:t>	</a:t>
            </a:r>
            <a:r>
              <a:rPr lang="hu-HU" sz="1400" dirty="0" smtClean="0"/>
              <a:t>1982 /76,1%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Felsőszeli</a:t>
            </a:r>
            <a:r>
              <a:rPr lang="hu-HU" sz="1400" dirty="0"/>
              <a:t>/ Horné </a:t>
            </a:r>
            <a:r>
              <a:rPr lang="hu-HU" sz="1400" dirty="0" err="1"/>
              <a:t>Saliby</a:t>
            </a:r>
            <a:r>
              <a:rPr lang="hu-HU" sz="1400" dirty="0"/>
              <a:t>	</a:t>
            </a:r>
            <a:r>
              <a:rPr lang="hu-HU" sz="1400" dirty="0" smtClean="0"/>
              <a:t>1953 / 60,7%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>
                <a:solidFill>
                  <a:srgbClr val="C00000"/>
                </a:solidFill>
              </a:rPr>
              <a:t>Vásárút/ </a:t>
            </a:r>
            <a:r>
              <a:rPr lang="hu-HU" sz="1400" dirty="0" err="1">
                <a:solidFill>
                  <a:srgbClr val="C00000"/>
                </a:solidFill>
              </a:rPr>
              <a:t>Trhová</a:t>
            </a:r>
            <a:r>
              <a:rPr lang="hu-HU" sz="1400" dirty="0">
                <a:solidFill>
                  <a:srgbClr val="C00000"/>
                </a:solidFill>
              </a:rPr>
              <a:t> </a:t>
            </a:r>
            <a:r>
              <a:rPr lang="hu-HU" sz="1400" dirty="0" err="1">
                <a:solidFill>
                  <a:srgbClr val="C00000"/>
                </a:solidFill>
              </a:rPr>
              <a:t>Hradská</a:t>
            </a:r>
            <a:r>
              <a:rPr lang="hu-HU" sz="1400" dirty="0">
                <a:solidFill>
                  <a:srgbClr val="C00000"/>
                </a:solidFill>
              </a:rPr>
              <a:t>	</a:t>
            </a:r>
            <a:r>
              <a:rPr lang="hu-HU" sz="1400" dirty="0" smtClean="0">
                <a:solidFill>
                  <a:srgbClr val="C00000"/>
                </a:solidFill>
              </a:rPr>
              <a:t>1947 /90,1%</a:t>
            </a:r>
            <a:endParaRPr lang="hu-HU" sz="1400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hu-HU" sz="1400" dirty="0" err="1"/>
              <a:t>Komáromszentpéter</a:t>
            </a:r>
            <a:r>
              <a:rPr lang="hu-HU" sz="1400" dirty="0"/>
              <a:t>/ </a:t>
            </a:r>
            <a:r>
              <a:rPr lang="hu-HU" sz="1400" dirty="0" err="1"/>
              <a:t>Svätý</a:t>
            </a:r>
            <a:r>
              <a:rPr lang="hu-HU" sz="1400" dirty="0"/>
              <a:t> Peter	</a:t>
            </a:r>
            <a:r>
              <a:rPr lang="hu-HU" sz="1400" dirty="0" smtClean="0"/>
              <a:t>1870 / 68,4%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/>
              <a:t>Negyed/ </a:t>
            </a:r>
            <a:r>
              <a:rPr lang="hu-HU" sz="1400" dirty="0" err="1"/>
              <a:t>Neded</a:t>
            </a:r>
            <a:r>
              <a:rPr lang="hu-HU" sz="1400" dirty="0"/>
              <a:t>	</a:t>
            </a:r>
            <a:r>
              <a:rPr lang="hu-HU" sz="1400" dirty="0" smtClean="0"/>
              <a:t>	1820 / </a:t>
            </a:r>
          </a:p>
          <a:p>
            <a:pPr marL="0" indent="0">
              <a:buFontTx/>
              <a:buNone/>
              <a:defRPr/>
            </a:pPr>
            <a:r>
              <a:rPr lang="hu-HU" sz="1400" dirty="0" err="1" smtClean="0"/>
              <a:t>Szőgyén</a:t>
            </a:r>
            <a:r>
              <a:rPr lang="hu-HU" sz="1400" dirty="0"/>
              <a:t>/ </a:t>
            </a:r>
            <a:r>
              <a:rPr lang="hu-HU" sz="1400" dirty="0" err="1"/>
              <a:t>Svodín</a:t>
            </a:r>
            <a:r>
              <a:rPr lang="hu-HU" sz="1400" dirty="0"/>
              <a:t>	</a:t>
            </a:r>
            <a:r>
              <a:rPr lang="hu-HU" sz="1400" dirty="0" smtClean="0"/>
              <a:t>	1808 / 70,2%</a:t>
            </a:r>
            <a:endParaRPr lang="hu-HU" sz="1400" dirty="0"/>
          </a:p>
          <a:p>
            <a:pPr marL="0" indent="0">
              <a:buFontTx/>
              <a:buNone/>
              <a:defRPr/>
            </a:pPr>
            <a:r>
              <a:rPr lang="hu-HU" sz="1400" dirty="0" err="1"/>
              <a:t>Rimaszécs</a:t>
            </a:r>
            <a:r>
              <a:rPr lang="hu-HU" sz="1400" dirty="0"/>
              <a:t>/ </a:t>
            </a:r>
            <a:r>
              <a:rPr lang="hu-HU" sz="1400" dirty="0" err="1"/>
              <a:t>Rimavská</a:t>
            </a:r>
            <a:r>
              <a:rPr lang="hu-HU" sz="1400" dirty="0"/>
              <a:t> </a:t>
            </a:r>
            <a:r>
              <a:rPr lang="hu-HU" sz="1400" dirty="0" err="1"/>
              <a:t>Seč</a:t>
            </a:r>
            <a:r>
              <a:rPr lang="hu-HU" sz="1400" dirty="0"/>
              <a:t>	1763	</a:t>
            </a:r>
          </a:p>
          <a:p>
            <a:pPr marL="0" indent="0">
              <a:buFontTx/>
              <a:buNone/>
              <a:defRPr/>
            </a:pPr>
            <a:r>
              <a:rPr lang="hu-HU" sz="1400" dirty="0" err="1"/>
              <a:t>Alistál</a:t>
            </a:r>
            <a:r>
              <a:rPr lang="hu-HU" sz="1400" dirty="0"/>
              <a:t>/ </a:t>
            </a:r>
            <a:r>
              <a:rPr lang="hu-HU" sz="1400" dirty="0" err="1"/>
              <a:t>Dolný</a:t>
            </a:r>
            <a:r>
              <a:rPr lang="hu-HU" sz="1400" dirty="0"/>
              <a:t> </a:t>
            </a:r>
            <a:r>
              <a:rPr lang="hu-HU" sz="1400" dirty="0" err="1"/>
              <a:t>Štál</a:t>
            </a:r>
            <a:r>
              <a:rPr lang="hu-HU" sz="1400" dirty="0"/>
              <a:t>	1742	</a:t>
            </a:r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76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079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768" y="-1273832"/>
            <a:ext cx="7029400" cy="9577064"/>
          </a:xfrm>
        </p:spPr>
      </p:pic>
    </p:spTree>
    <p:extLst>
      <p:ext uri="{BB962C8B-B14F-4D97-AF65-F5344CB8AC3E}">
        <p14:creationId xmlns:p14="http://schemas.microsoft.com/office/powerpoint/2010/main" val="15989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1048" y="-2835696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hu-HU" altLang="hu-HU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Miről beszélek?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2729" y="836712"/>
            <a:ext cx="9144000" cy="5873691"/>
          </a:xfrm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hu-HU" altLang="hu-HU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A(z elképzelt) kisebbségi </a:t>
            </a:r>
            <a:r>
              <a:rPr lang="hu-HU" altLang="hu-HU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magyar </a:t>
            </a:r>
            <a:r>
              <a:rPr lang="hu-HU" altLang="hu-HU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társadalmak</a:t>
            </a:r>
          </a:p>
          <a:p>
            <a:pPr marL="0" indent="0">
              <a:buNone/>
              <a:defRPr/>
            </a:pPr>
            <a:r>
              <a:rPr lang="hu-HU" altLang="hu-HU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d</a:t>
            </a:r>
            <a:r>
              <a:rPr lang="hu-HU" altLang="hu-HU" sz="2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emográfiai vetítés / települések / társadalmi pozíciók / intézményesség</a:t>
            </a:r>
          </a:p>
          <a:p>
            <a:pPr marL="0" indent="0">
              <a:buFontTx/>
              <a:buNone/>
              <a:defRPr/>
            </a:pPr>
            <a:endParaRPr lang="hu-HU" altLang="hu-HU" sz="24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hu-HU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2. Társadalomtörténtileg fontos folyamatok (1990 után)</a:t>
            </a:r>
          </a:p>
          <a:p>
            <a:pPr marL="0" indent="0">
              <a:buFontTx/>
              <a:buNone/>
              <a:defRPr/>
            </a:pPr>
            <a:r>
              <a:rPr lang="hu-HU" altLang="hu-HU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n</a:t>
            </a:r>
            <a:r>
              <a:rPr lang="hu-HU" altLang="hu-HU" sz="2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épességcsökkenés/ </a:t>
            </a:r>
            <a:r>
              <a:rPr lang="hu-HU" altLang="hu-HU" sz="2000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reruralizáció</a:t>
            </a:r>
            <a:r>
              <a:rPr lang="hu-HU" altLang="hu-HU" sz="2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, </a:t>
            </a:r>
            <a:r>
              <a:rPr lang="hu-HU" altLang="hu-HU" sz="2000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tömbösödés</a:t>
            </a:r>
            <a:r>
              <a:rPr lang="hu-HU" altLang="hu-HU" sz="2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 / középosztályvesztés / magyar anyanyelvű romák helyzete / </a:t>
            </a:r>
            <a:r>
              <a:rPr lang="hu-HU" altLang="hu-HU" sz="2000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határtalanítás</a:t>
            </a:r>
            <a:endParaRPr lang="hu-HU" altLang="hu-HU" sz="20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hu-HU" sz="24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hu-HU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3. A budapesti magyarságpolitika hatása</a:t>
            </a:r>
          </a:p>
          <a:p>
            <a:pPr marL="0" indent="0">
              <a:buFontTx/>
              <a:buNone/>
              <a:defRPr/>
            </a:pPr>
            <a:r>
              <a:rPr lang="hu-HU" altLang="hu-HU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k</a:t>
            </a:r>
            <a:r>
              <a:rPr lang="hu-HU" altLang="hu-HU" sz="2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özeli távolság / álságos állítások / a kisebbségpolitikák esete a </a:t>
            </a:r>
            <a:r>
              <a:rPr lang="hu-HU" altLang="hu-HU" sz="2000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renacionalizációval</a:t>
            </a:r>
            <a:endParaRPr lang="hu-HU" altLang="hu-HU" sz="20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hu-HU" sz="24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hu-HU" altLang="hu-HU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4. A </a:t>
            </a:r>
            <a:r>
              <a:rPr lang="hu-HU" altLang="hu-HU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határtalanítás</a:t>
            </a:r>
            <a:r>
              <a:rPr lang="hu-HU" altLang="hu-HU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 nehézségei</a:t>
            </a:r>
          </a:p>
          <a:p>
            <a:pPr marL="0" indent="0">
              <a:buNone/>
              <a:defRPr/>
            </a:pPr>
            <a:r>
              <a:rPr lang="hu-HU" altLang="hu-HU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r</a:t>
            </a:r>
            <a:r>
              <a:rPr lang="hu-HU" altLang="hu-HU" sz="2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egionalitáshoz való viszony – a többközpontúság</a:t>
            </a:r>
          </a:p>
          <a:p>
            <a:pPr marL="0" indent="0">
              <a:buNone/>
              <a:defRPr/>
            </a:pPr>
            <a:r>
              <a:rPr lang="hu-HU" altLang="hu-HU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a</a:t>
            </a:r>
            <a:r>
              <a:rPr lang="hu-HU" altLang="hu-HU" sz="2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 politikai közösség kohéziója – ellenségkép vagy jövőkép dominancia a „mi”-</a:t>
            </a:r>
            <a:r>
              <a:rPr lang="hu-HU" altLang="hu-HU" sz="2000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ben</a:t>
            </a:r>
            <a:endParaRPr lang="hu-HU" altLang="hu-HU" sz="20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marL="0" indent="0">
              <a:buNone/>
              <a:defRPr/>
            </a:pPr>
            <a:endParaRPr lang="hu-HU" altLang="hu-HU" sz="20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Gadugi" panose="020B0502040204020203" pitchFamily="34" charset="0"/>
            </a:endParaRPr>
          </a:p>
          <a:p>
            <a:pPr marL="514350" indent="-514350">
              <a:buFontTx/>
              <a:buAutoNum type="arabicPeriod"/>
              <a:defRPr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964488" cy="5760640"/>
          </a:xfrm>
        </p:spPr>
      </p:pic>
    </p:spTree>
    <p:extLst>
      <p:ext uri="{BB962C8B-B14F-4D97-AF65-F5344CB8AC3E}">
        <p14:creationId xmlns:p14="http://schemas.microsoft.com/office/powerpoint/2010/main" val="11226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98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9036050" cy="908720"/>
          </a:xfrm>
        </p:spPr>
        <p:txBody>
          <a:bodyPr anchor="t"/>
          <a:lstStyle/>
          <a:p>
            <a:pPr algn="l"/>
            <a:r>
              <a:rPr lang="hu-HU" altLang="hu-HU" sz="2400" b="1" dirty="0" smtClean="0">
                <a:solidFill>
                  <a:srgbClr val="FF0000"/>
                </a:solidFill>
              </a:rPr>
              <a:t/>
            </a:r>
            <a:br>
              <a:rPr lang="hu-HU" altLang="hu-HU" sz="2400" b="1" dirty="0" smtClean="0">
                <a:solidFill>
                  <a:srgbClr val="FF0000"/>
                </a:solidFill>
              </a:rPr>
            </a:br>
            <a:r>
              <a:rPr lang="hu-HU" altLang="hu-HU" sz="2400" b="1" dirty="0" smtClean="0">
                <a:solidFill>
                  <a:srgbClr val="FF0000"/>
                </a:solidFill>
              </a:rPr>
              <a:t>d)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Etnokulturálisan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szerveződő 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párhuzamos intézményesség</a:t>
            </a:r>
          </a:p>
        </p:txBody>
      </p:sp>
      <p:sp>
        <p:nvSpPr>
          <p:cNvPr id="10243" name="Tartalom helye 2"/>
          <p:cNvSpPr>
            <a:spLocks noGrp="1"/>
          </p:cNvSpPr>
          <p:nvPr>
            <p:ph idx="1"/>
          </p:nvPr>
        </p:nvSpPr>
        <p:spPr>
          <a:xfrm>
            <a:off x="-4763" y="1052513"/>
            <a:ext cx="9148763" cy="5805487"/>
          </a:xfrm>
        </p:spPr>
        <p:txBody>
          <a:bodyPr/>
          <a:lstStyle/>
          <a:p>
            <a:pPr marL="0" indent="0">
              <a:buNone/>
            </a:pPr>
            <a:r>
              <a:rPr lang="hu-HU" altLang="hu-HU" sz="2400" dirty="0" smtClean="0">
                <a:solidFill>
                  <a:srgbClr val="FF0000"/>
                </a:solidFill>
              </a:rPr>
              <a:t>Alrendszerek, mint intézményi mezők</a:t>
            </a:r>
          </a:p>
          <a:p>
            <a:pPr marL="0" indent="0">
              <a:buNone/>
            </a:pPr>
            <a:r>
              <a:rPr lang="hu-HU" altLang="hu-HU" sz="2400" b="1" dirty="0" smtClean="0"/>
              <a:t>politikai érdekvédelem </a:t>
            </a:r>
            <a:r>
              <a:rPr lang="hu-HU" altLang="hu-HU" sz="2400" dirty="0" smtClean="0"/>
              <a:t>( =adott reprezentáció)</a:t>
            </a:r>
            <a:endParaRPr lang="hu-HU" altLang="hu-HU" sz="240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hu-HU" altLang="hu-HU" sz="2400" dirty="0" smtClean="0"/>
              <a:t>vallásgyakorlás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önkormányzati pozíciók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civil társadalom /egyesületek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nyilvánosság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oktatás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közművelődés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tudományos élet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gazdaság? – etnikai márkázás</a:t>
            </a:r>
          </a:p>
          <a:p>
            <a:pPr marL="0" indent="0">
              <a:buFontTx/>
              <a:buNone/>
            </a:pPr>
            <a:r>
              <a:rPr lang="hu-HU" altLang="hu-HU" sz="2400" dirty="0" smtClean="0">
                <a:solidFill>
                  <a:schemeClr val="accent2"/>
                </a:solidFill>
              </a:rPr>
              <a:t> fenntartásuk</a:t>
            </a:r>
            <a:r>
              <a:rPr lang="hu-HU" altLang="hu-HU" sz="2400" dirty="0" smtClean="0">
                <a:solidFill>
                  <a:srgbClr val="FF0000"/>
                </a:solidFill>
              </a:rPr>
              <a:t>: </a:t>
            </a:r>
            <a:r>
              <a:rPr lang="hu-HU" altLang="hu-HU" sz="2400" dirty="0" smtClean="0"/>
              <a:t>állami / önkormányzati / civil / „anya”-országi / transznacionális / piaci</a:t>
            </a:r>
          </a:p>
          <a:p>
            <a:pPr marL="0" indent="0">
              <a:buFontTx/>
              <a:buNone/>
            </a:pPr>
            <a:r>
              <a:rPr lang="hu-HU" altLang="hu-HU" sz="2400" dirty="0" smtClean="0"/>
              <a:t> </a:t>
            </a:r>
            <a:r>
              <a:rPr lang="hu-HU" altLang="hu-HU" sz="2400" dirty="0" smtClean="0">
                <a:solidFill>
                  <a:schemeClr val="accent2"/>
                </a:solidFill>
              </a:rPr>
              <a:t>mezőn belüli szabályok, ki forrásosztó és a moderátor</a:t>
            </a:r>
          </a:p>
          <a:p>
            <a:pPr marL="0" indent="0">
              <a:buFontTx/>
              <a:buNone/>
            </a:pPr>
            <a:endParaRPr lang="hu-HU" alt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helye 3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4186314225"/>
              </p:ext>
            </p:extLst>
          </p:nvPr>
        </p:nvGraphicFramePr>
        <p:xfrm>
          <a:off x="0" y="44624"/>
          <a:ext cx="9144000" cy="7062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584">
                  <a:extLst>
                    <a:ext uri="{9D8B030D-6E8A-4147-A177-3AD203B41FA5}">
                      <a16:colId xmlns:a16="http://schemas.microsoft.com/office/drawing/2014/main" val="1866285581"/>
                    </a:ext>
                  </a:extLst>
                </a:gridCol>
                <a:gridCol w="1458416">
                  <a:extLst>
                    <a:ext uri="{9D8B030D-6E8A-4147-A177-3AD203B41FA5}">
                      <a16:colId xmlns:a16="http://schemas.microsoft.com/office/drawing/2014/main" val="78186528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69376379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064185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9771495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0310544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648092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94031510"/>
                    </a:ext>
                  </a:extLst>
                </a:gridCol>
              </a:tblGrid>
              <a:tr h="665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politikai </a:t>
                      </a:r>
                      <a:r>
                        <a:rPr lang="hu-HU" sz="12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képv</a:t>
                      </a: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közigazgatás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vallási élet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oktatás, tudományos élet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nyilvánosság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kulturális élet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sport, szabadidő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3371038"/>
                  </a:ext>
                </a:extLst>
              </a:tr>
              <a:tr h="94019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közfinanszí-rozott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parlamenti 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pártok, RMDSZ, VMSZ, MKP, </a:t>
                      </a:r>
                      <a:r>
                        <a:rPr lang="hu-H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Híd-Most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magyarlakta területek, megyei önkormányzat,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történelmi egyházak </a:t>
                      </a:r>
                      <a:r>
                        <a:rPr lang="hu-HU" sz="1200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neoprotestáns</a:t>
                      </a: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egyházak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közoktatás, állami egyetemi képzés BBTE, SJE, UE Tanító. </a:t>
                      </a:r>
                      <a:r>
                        <a:rPr lang="hu-H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Fórum TI 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magyar szerkesztőségek a közmédiában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művelődési ház, színház, könyvtár, múzeum, egyéb gyűjtemények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sportklub-ok, rendez-vények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915444"/>
                  </a:ext>
                </a:extLst>
              </a:tr>
              <a:tr h="68145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Nemzeti Tanács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(SR, HR, SLO)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helyi önkor. polgár-mesteri hivatalok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szociális otthonok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Somorja, NKI </a:t>
                      </a:r>
                      <a:r>
                        <a:rPr lang="hu-HU" sz="1200" dirty="0" err="1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</a:t>
                      </a:r>
                      <a:r>
                        <a:rPr lang="hu-H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u-HU" sz="1200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2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KKKK Szabadka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szabadidő központok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9027085"/>
                  </a:ext>
                </a:extLst>
              </a:tr>
              <a:tr h="913854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parl. kívüli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pártok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KMKSZ, EMNP,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MSZ,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regionális, fejlesztési irodák kistérségi társulások,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szociális és egyháztársadalmi intézmények, kollégiumok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EMTE Sapi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RFKMF, EME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egyetemi kollégiumok,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helyi regionális TV és rádió + egyházi adók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hagyományőrzők, tánccsoportok,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helyi kult. egyesületek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amatőr sportegye-sületek,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3228281"/>
                  </a:ext>
                </a:extLst>
              </a:tr>
              <a:tr h="106616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pártalapítvá-nyok ,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falugondnok és falugazdász programok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nőszövetségek, kórusok, képzési </a:t>
                      </a:r>
                      <a:r>
                        <a:rPr lang="hu-HU" sz="1200" dirty="0" smtClean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programok,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szórványügy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tanszéki háttérintézmények, oktatási központok, ismeretterjesztő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folyóiratok, helyi lapok, internetes portálok,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amatőr színjátszás, zenekarok, </a:t>
                      </a:r>
                      <a:r>
                        <a:rPr lang="hu-HU" sz="1200" dirty="0" smtClean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tájházak, 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szabadidős klubok,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ifjúsági egyesületek,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431481"/>
                  </a:ext>
                </a:extLst>
              </a:tr>
              <a:tr h="94019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SZNT, EMNT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civil jog-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védők, lokális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érdekvédelem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önkormányzati szövetségek, testvértelepülési programok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hitmozgalmak, ifjúsági szervezetek, klubok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pedagógus szövetségek, szakmai szervezetek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közösségi médiahálózatok és csoportok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könyvkiadók</a:t>
                      </a: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programszervezők, klub</a:t>
                      </a: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egyesület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2857693"/>
                  </a:ext>
                </a:extLst>
              </a:tr>
              <a:tr h="65905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ifjúsági 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szervezetek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sajtó és könyvkiadás, rádió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diákszövetségek, diáktanácsok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907107"/>
                  </a:ext>
                </a:extLst>
              </a:tr>
              <a:tr h="946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piac/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profit- orientált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közvélemény-kutató, tanácsadó cégek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tanácsadó, pályázatíró,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regionális fejlesztő cégek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szoc. otthonok, gazdasági és ingatlankezelő cégek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magániskolák és óvodák, szakképző cégek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nyomtatott sajtó, magánrádiók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könyvesboltok, </a:t>
                      </a:r>
                      <a:r>
                        <a:rPr lang="hu-HU" sz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előadó-művészek, </a:t>
                      </a:r>
                      <a:endParaRPr lang="hu-HU" sz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piaci szabadidős szolgáltatás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925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2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hu-HU" altLang="hu-HU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Magyar nyelven tanulók száma magyar nyelvű óvodai, alap- és középfokú képzésekben (kerekített diák </a:t>
            </a:r>
            <a:r>
              <a:rPr lang="hu-HU" altLang="hu-HU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létszámok, 2019</a:t>
            </a:r>
            <a:r>
              <a:rPr lang="hu-HU" altLang="hu-H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hu-HU" altLang="hu-H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hu-HU" altLang="hu-H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hu-HU" altLang="hu-H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éves költségvetési, </a:t>
            </a:r>
            <a:r>
              <a:rPr lang="hu-HU" altLang="hu-HU" sz="20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finanszírrozási</a:t>
            </a:r>
            <a:r>
              <a:rPr lang="hu-HU" altLang="hu-HU" sz="2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szükséglet 4 országban kb. 90 MD Ft</a:t>
            </a:r>
            <a:endParaRPr lang="hu-HU" altLang="hu-HU" sz="20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0" y="1608138"/>
          <a:ext cx="9143999" cy="5272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4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0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Régió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Oktatási szintek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Magyarul (is) oktató intézmények száma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Diákok száma (fő) 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Erdély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óvoda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1000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35 000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általános és középiskola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988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126 000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Felvidék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óvoda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333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9 000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általános és középiskola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315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34 000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Vajdaság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óvoda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27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6 000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általános és középiskola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116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22 000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Kárpátalja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óvoda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67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4000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általános és középiskola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98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15 000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002060"/>
                          </a:solidFill>
                          <a:effectLst/>
                        </a:rPr>
                        <a:t>Összesen</a:t>
                      </a:r>
                      <a:endParaRPr lang="hu-HU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óvoda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1427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54 000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 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általános és középiskola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1517</a:t>
                      </a:r>
                      <a:endParaRPr lang="hu-H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197 000</a:t>
                      </a:r>
                      <a:endParaRPr lang="hu-H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0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altLang="hu-H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A társadalomtörténetileg fontos folyamatok</a:t>
            </a:r>
            <a:endParaRPr lang="hu-HU" altLang="hu-HU" sz="28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315" name="Tartalom helye 2"/>
          <p:cNvSpPr>
            <a:spLocks noGrp="1"/>
          </p:cNvSpPr>
          <p:nvPr>
            <p:ph idx="1"/>
          </p:nvPr>
        </p:nvSpPr>
        <p:spPr>
          <a:xfrm>
            <a:off x="0" y="908050"/>
            <a:ext cx="9036050" cy="5949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u-HU" alt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2.1. A népfogyatkozás: migráció, természetes fogyás és elöregedés, asszimiláció</a:t>
            </a:r>
          </a:p>
          <a:p>
            <a:pPr marL="0" indent="0">
              <a:buFontTx/>
              <a:buNone/>
            </a:pPr>
            <a:endParaRPr lang="hu-HU" altLang="hu-H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</a:pPr>
            <a:r>
              <a:rPr lang="hu-HU" alt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2.2. Kisvárosiasodás, </a:t>
            </a:r>
            <a:r>
              <a:rPr lang="hu-HU" altLang="hu-H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reruralizáció</a:t>
            </a:r>
            <a:r>
              <a:rPr lang="hu-HU" alt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u-HU" altLang="hu-H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tömbösödés</a:t>
            </a:r>
            <a:endParaRPr lang="hu-HU" altLang="hu-H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</a:pPr>
            <a:endParaRPr lang="hu-HU" altLang="hu-H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</a:pPr>
            <a:r>
              <a:rPr lang="hu-HU" alt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2.3. Középosztály vesztés (aluliskolázottság, foglalkozás-alulreprezentáltság, jövedelmi különbségek)</a:t>
            </a:r>
          </a:p>
          <a:p>
            <a:pPr marL="0" indent="0">
              <a:buFontTx/>
              <a:buNone/>
            </a:pPr>
            <a:endParaRPr lang="hu-HU" altLang="hu-H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</a:pPr>
            <a:r>
              <a:rPr lang="hu-HU" alt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2.4. A magyar-roma közösségek</a:t>
            </a:r>
          </a:p>
          <a:p>
            <a:pPr marL="0" indent="0">
              <a:buFontTx/>
              <a:buNone/>
            </a:pPr>
            <a:endParaRPr lang="hu-HU" altLang="hu-H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</a:pPr>
            <a:r>
              <a:rPr lang="hu-HU" alt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2.5. </a:t>
            </a:r>
            <a:r>
              <a:rPr lang="hu-HU" altLang="hu-H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Transznacionalizáció</a:t>
            </a:r>
            <a:r>
              <a:rPr lang="hu-HU" alt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(magyarországi médiaszocializáció, kettős állampolgárság következményei)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400" dirty="0" smtClean="0">
                <a:latin typeface="Comic Sans MS" panose="030F0702030302020204" pitchFamily="66" charset="0"/>
              </a:rPr>
              <a:t/>
            </a:r>
            <a:br>
              <a:rPr lang="hu-HU" altLang="hu-HU" sz="2400" dirty="0" smtClean="0">
                <a:latin typeface="Comic Sans MS" panose="030F0702030302020204" pitchFamily="66" charset="0"/>
              </a:rPr>
            </a:br>
            <a:r>
              <a:rPr lang="hu-HU" altLang="hu-H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hu-HU" altLang="hu-H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hu-HU" altLang="hu-HU" sz="28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hu-HU" altLang="hu-HU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altLang="hu-HU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altLang="hu-HU" sz="2000" smtClean="0">
              <a:latin typeface="Arial Unicode MS" pitchFamily="34" charset="-12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857375"/>
            <a:ext cx="688181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1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áblázat helye 5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775328762"/>
              </p:ext>
            </p:extLst>
          </p:nvPr>
        </p:nvGraphicFramePr>
        <p:xfrm>
          <a:off x="0" y="44625"/>
          <a:ext cx="9144000" cy="6794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48">
                  <a:extLst>
                    <a:ext uri="{9D8B030D-6E8A-4147-A177-3AD203B41FA5}">
                      <a16:colId xmlns:a16="http://schemas.microsoft.com/office/drawing/2014/main" val="378300067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76588492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33216076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2405066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680092907"/>
                    </a:ext>
                  </a:extLst>
                </a:gridCol>
                <a:gridCol w="1115616">
                  <a:extLst>
                    <a:ext uri="{9D8B030D-6E8A-4147-A177-3AD203B41FA5}">
                      <a16:colId xmlns:a16="http://schemas.microsoft.com/office/drawing/2014/main" val="3656013287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hu-HU" sz="1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1991-2021</a:t>
                      </a:r>
                      <a:endParaRPr lang="hu-HU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Népesség-szám változás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Természe-</a:t>
                      </a:r>
                      <a:r>
                        <a:rPr lang="hu-HU" sz="1600" b="1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tes</a:t>
                      </a:r>
                      <a:r>
                        <a:rPr lang="hu-HU" sz="1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b="1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szaporo</a:t>
                      </a:r>
                      <a:r>
                        <a:rPr lang="hu-HU" sz="1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-dás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Vándorlási </a:t>
                      </a:r>
                      <a:r>
                        <a:rPr lang="hu-HU" sz="1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egyenleg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Asszimiláció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Nem </a:t>
                      </a:r>
                      <a:r>
                        <a:rPr lang="hu-H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nyilat.  2021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920094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Erdély</a:t>
                      </a:r>
                      <a:endParaRPr lang="hu-H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1,62 M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1,0(1,11)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-648e  </a:t>
                      </a:r>
                      <a:r>
                        <a:rPr lang="hu-HU" sz="18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(522e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-40%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-240e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- 249e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-27e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1,5 M </a:t>
                      </a:r>
                      <a:endParaRPr lang="hu-HU" sz="18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2,5 M)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1240361"/>
                  </a:ext>
                </a:extLst>
              </a:tr>
              <a:tr h="12328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Szlovákia</a:t>
                      </a:r>
                      <a:endParaRPr lang="hu-H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567e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422e (444e/488e </a:t>
                      </a:r>
                      <a:r>
                        <a:rPr lang="hu-HU" sz="1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any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., 520e egy köt.)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145e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-26%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-25e (1991-2011)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-17e (1991-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2011)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58e </a:t>
                      </a:r>
                      <a:endParaRPr lang="hu-HU" sz="1800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hu-HU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1991-2011)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295e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0377990"/>
                  </a:ext>
                </a:extLst>
              </a:tr>
              <a:tr h="642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Vajdaság</a:t>
                      </a:r>
                      <a:endParaRPr lang="hu-H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339e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184e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155e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-46%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180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60e (1991-2011)</a:t>
                      </a:r>
                      <a:endParaRPr lang="hu-HU" sz="1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-55e (1991-2011)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-10e (1991-2011)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1468995"/>
                  </a:ext>
                </a:extLst>
              </a:tr>
              <a:tr h="144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Kárpátalja</a:t>
                      </a:r>
                      <a:endParaRPr lang="hu-H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156e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151,5e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1989-2001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131 e (2017) 75 e (2023</a:t>
                      </a:r>
                      <a:r>
                        <a:rPr lang="hu-HU" sz="1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hu-HU" sz="18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25e - </a:t>
                      </a: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-81e </a:t>
                      </a:r>
                      <a:r>
                        <a:rPr lang="hu-HU" sz="18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/16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%- </a:t>
                      </a:r>
                      <a:r>
                        <a:rPr lang="hu-HU" sz="18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-10 (1991-2011)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-7 (1991-2011)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-7(1991-2011)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5888236"/>
                  </a:ext>
                </a:extLst>
              </a:tr>
              <a:tr h="92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Szlovénia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8503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3800 (1991-2021) 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4700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-55%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korfa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belső vándorlás!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2147732"/>
                  </a:ext>
                </a:extLst>
              </a:tr>
              <a:tr h="61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Horvátország</a:t>
                      </a:r>
                      <a:endParaRPr lang="hu-HU" sz="1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22e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10300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11700</a:t>
                      </a:r>
                      <a:r>
                        <a:rPr lang="hu-H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– 53%</a:t>
                      </a:r>
                      <a:endParaRPr lang="hu-H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200" b="1" dirty="0" smtClean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1.045.000</a:t>
                      </a:r>
                      <a:endParaRPr lang="hu-HU" sz="2200" b="1" dirty="0">
                        <a:solidFill>
                          <a:schemeClr val="accent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4120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9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2400" dirty="0" smtClean="0"/>
              <a:t>	</a:t>
            </a:r>
            <a:r>
              <a:rPr lang="hu-HU" altLang="hu-HU" sz="2000" b="1" u="sng" dirty="0" smtClean="0"/>
              <a:t>Migráció</a:t>
            </a:r>
            <a:r>
              <a:rPr lang="hu-HU" altLang="hu-HU" sz="2000" b="1" dirty="0" smtClean="0"/>
              <a:t>: </a:t>
            </a:r>
            <a:r>
              <a:rPr lang="hu-HU" altLang="hu-HU" sz="2000" dirty="0" smtClean="0"/>
              <a:t>1985-2011 között: </a:t>
            </a:r>
            <a:r>
              <a:rPr lang="hu-HU" altLang="hu-HU" sz="2000" b="1" dirty="0" smtClean="0"/>
              <a:t>249.000 </a:t>
            </a:r>
            <a:r>
              <a:rPr lang="hu-HU" altLang="hu-HU" sz="2000" dirty="0" smtClean="0"/>
              <a:t>fő (R: 156e/ Uk:29e / Szerbia:22e/ </a:t>
            </a:r>
          </a:p>
          <a:p>
            <a:pPr eaLnBrk="1" hangingPunct="1">
              <a:buFontTx/>
              <a:buNone/>
            </a:pPr>
            <a:r>
              <a:rPr lang="hu-HU" altLang="hu-HU" sz="2000" dirty="0"/>
              <a:t>	</a:t>
            </a:r>
            <a:r>
              <a:rPr lang="hu-HU" altLang="hu-HU" sz="2000" dirty="0" smtClean="0"/>
              <a:t>					      </a:t>
            </a:r>
            <a:r>
              <a:rPr lang="hu-HU" altLang="hu-HU" sz="2000" dirty="0" err="1" smtClean="0"/>
              <a:t>Szlov</a:t>
            </a:r>
            <a:r>
              <a:rPr lang="hu-HU" altLang="hu-HU" sz="2000" dirty="0" smtClean="0"/>
              <a:t>: 10 e / Au 5 e / No 18 e…)</a:t>
            </a:r>
            <a:endParaRPr lang="hu-HU" altLang="hu-HU" sz="2000" dirty="0" smtClean="0"/>
          </a:p>
          <a:p>
            <a:pPr lvl="1" eaLnBrk="1" hangingPunct="1"/>
            <a:r>
              <a:rPr lang="hu-HU" altLang="hu-HU" sz="2000" dirty="0" smtClean="0"/>
              <a:t>határmenti rendszerek</a:t>
            </a:r>
          </a:p>
          <a:p>
            <a:pPr lvl="1" eaLnBrk="1" hangingPunct="1"/>
            <a:r>
              <a:rPr lang="hu-HU" altLang="hu-HU" sz="2000" dirty="0" smtClean="0"/>
              <a:t>nyugat európai folyamatok, </a:t>
            </a:r>
          </a:p>
          <a:p>
            <a:pPr lvl="1" eaLnBrk="1" hangingPunct="1"/>
            <a:r>
              <a:rPr lang="hu-HU" altLang="hu-HU" sz="2000" dirty="0" smtClean="0"/>
              <a:t>Magyarország </a:t>
            </a:r>
            <a:r>
              <a:rPr lang="hu-HU" altLang="hu-HU" sz="2000" dirty="0" smtClean="0"/>
              <a:t>2006-tól </a:t>
            </a:r>
            <a:r>
              <a:rPr lang="hu-HU" altLang="hu-HU" sz="2000" dirty="0" smtClean="0"/>
              <a:t>nem képes megtartani a </a:t>
            </a:r>
            <a:r>
              <a:rPr lang="hu-HU" altLang="hu-HU" sz="2000" dirty="0" smtClean="0"/>
              <a:t>képzett vándorló munkaerőt /</a:t>
            </a:r>
            <a:r>
              <a:rPr lang="hu-HU" altLang="hu-HU" sz="2000" dirty="0" err="1" smtClean="0"/>
              <a:t>Mo-on</a:t>
            </a:r>
            <a:r>
              <a:rPr lang="hu-HU" altLang="hu-HU" sz="2000" dirty="0" smtClean="0"/>
              <a:t> a …fogorvosok:12,8%; orvosok 9%; állatorvosok: 6,1%, informatikusok: 4,9%, mérnökök: 4,9%</a:t>
            </a:r>
            <a:endParaRPr lang="hu-HU" altLang="hu-HU" sz="2000" dirty="0" smtClean="0"/>
          </a:p>
          <a:p>
            <a:pPr lvl="1" eaLnBrk="1" hangingPunct="1">
              <a:buFontTx/>
              <a:buNone/>
            </a:pPr>
            <a:r>
              <a:rPr lang="hu-HU" altLang="hu-HU" sz="2000" dirty="0" smtClean="0"/>
              <a:t>– országos migrációs folyamatok kihatása (</a:t>
            </a:r>
            <a:r>
              <a:rPr lang="hu-HU" altLang="hu-HU" sz="2000" dirty="0" err="1" smtClean="0"/>
              <a:t>Ro</a:t>
            </a:r>
            <a:r>
              <a:rPr lang="hu-HU" altLang="hu-HU" sz="2000" dirty="0" smtClean="0"/>
              <a:t>, SR)</a:t>
            </a:r>
          </a:p>
          <a:p>
            <a:pPr lvl="1" eaLnBrk="1" hangingPunct="1"/>
            <a:endParaRPr lang="hu-HU" altLang="hu-HU" sz="2000" dirty="0" smtClean="0"/>
          </a:p>
          <a:p>
            <a:pPr eaLnBrk="1" hangingPunct="1">
              <a:buNone/>
            </a:pPr>
            <a:r>
              <a:rPr lang="hu-HU" altLang="hu-HU" sz="2000" dirty="0" smtClean="0"/>
              <a:t> 	</a:t>
            </a:r>
            <a:r>
              <a:rPr lang="hu-HU" altLang="hu-HU" sz="2000" b="1" u="sng" dirty="0" smtClean="0"/>
              <a:t>Öregedési index</a:t>
            </a:r>
            <a:r>
              <a:rPr lang="hu-HU" altLang="hu-HU" sz="2000" dirty="0" smtClean="0"/>
              <a:t>:  </a:t>
            </a:r>
            <a:r>
              <a:rPr lang="hu-HU" altLang="hu-HU" sz="2000" dirty="0" smtClean="0"/>
              <a:t>száz 14 év alatti jutó 60 év </a:t>
            </a:r>
            <a:r>
              <a:rPr lang="hu-HU" altLang="hu-HU" sz="2000" dirty="0" smtClean="0"/>
              <a:t>fölötti  2001 -- 2011:</a:t>
            </a:r>
            <a:endParaRPr lang="hu-HU" altLang="hu-HU" sz="2000" dirty="0"/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	</a:t>
            </a:r>
            <a:r>
              <a:rPr lang="hu-HU" altLang="hu-HU" sz="2000" dirty="0" smtClean="0"/>
              <a:t>Vajdaság</a:t>
            </a:r>
            <a:r>
              <a:rPr lang="hu-HU" altLang="hu-HU" sz="2000" dirty="0" smtClean="0"/>
              <a:t>	</a:t>
            </a:r>
            <a:r>
              <a:rPr lang="hu-HU" altLang="hu-HU" sz="2000" dirty="0" smtClean="0"/>
              <a:t>145  </a:t>
            </a:r>
            <a:r>
              <a:rPr lang="hu-HU" altLang="hu-HU" sz="2000" dirty="0" smtClean="0">
                <a:sym typeface="Symbol" panose="05050102010706020507" pitchFamily="18" charset="2"/>
              </a:rPr>
              <a:t></a:t>
            </a:r>
            <a:r>
              <a:rPr lang="hu-HU" altLang="hu-HU" sz="2000" dirty="0" smtClean="0"/>
              <a:t>180  (102…2011)</a:t>
            </a:r>
            <a:r>
              <a:rPr lang="hu-HU" altLang="hu-HU" sz="2000" dirty="0"/>
              <a:t>	</a:t>
            </a:r>
            <a:endParaRPr lang="hu-HU" altLang="hu-HU" sz="2000" dirty="0" smtClean="0"/>
          </a:p>
          <a:p>
            <a:pPr eaLnBrk="1" hangingPunct="1">
              <a:buFontTx/>
              <a:buNone/>
            </a:pPr>
            <a:r>
              <a:rPr lang="hu-HU" altLang="hu-HU" sz="2000" dirty="0"/>
              <a:t>	</a:t>
            </a:r>
            <a:r>
              <a:rPr lang="hu-HU" altLang="hu-HU" sz="2000" dirty="0" smtClean="0"/>
              <a:t>Szlovákia	96</a:t>
            </a:r>
            <a:r>
              <a:rPr lang="hu-HU" altLang="hu-HU" sz="2000" dirty="0">
                <a:sym typeface="Symbol" panose="05050102010706020507" pitchFamily="18" charset="2"/>
              </a:rPr>
              <a:t>  </a:t>
            </a:r>
            <a:r>
              <a:rPr lang="hu-HU" altLang="hu-HU" sz="2000" dirty="0" smtClean="0"/>
              <a:t>127    (83…. 2011)</a:t>
            </a:r>
            <a:endParaRPr lang="hu-HU" altLang="hu-HU" sz="2000" dirty="0" smtClean="0"/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	 Erdély	</a:t>
            </a:r>
            <a:r>
              <a:rPr lang="hu-HU" altLang="hu-HU" sz="2000" dirty="0" smtClean="0"/>
              <a:t>108</a:t>
            </a:r>
            <a:r>
              <a:rPr lang="hu-HU" altLang="hu-HU" sz="2000" dirty="0">
                <a:sym typeface="Symbol" panose="05050102010706020507" pitchFamily="18" charset="2"/>
              </a:rPr>
              <a:t>  </a:t>
            </a:r>
            <a:r>
              <a:rPr lang="hu-HU" altLang="hu-HU" sz="2000" dirty="0" smtClean="0"/>
              <a:t>144  (105…2011)     (160 … 2022)</a:t>
            </a:r>
            <a:endParaRPr lang="hu-HU" altLang="hu-HU" sz="2000" dirty="0" smtClean="0"/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	</a:t>
            </a:r>
            <a:endParaRPr lang="hu-HU" altLang="hu-HU" sz="2000" dirty="0"/>
          </a:p>
          <a:p>
            <a:pPr eaLnBrk="1" hangingPunct="1">
              <a:buFontTx/>
              <a:buNone/>
            </a:pPr>
            <a:r>
              <a:rPr lang="hu-HU" altLang="hu-HU" sz="2000" b="1" u="sng" dirty="0" smtClean="0"/>
              <a:t>Asszimiláció</a:t>
            </a:r>
            <a:r>
              <a:rPr lang="hu-HU" altLang="hu-HU" sz="2000" b="1" u="sng" dirty="0" smtClean="0"/>
              <a:t>: </a:t>
            </a:r>
            <a:r>
              <a:rPr lang="hu-HU" altLang="hu-HU" sz="2000" dirty="0" smtClean="0"/>
              <a:t>vegyes házasság és a nagyvárosi lakótelepek</a:t>
            </a:r>
          </a:p>
          <a:p>
            <a:pPr marL="0" indent="0" eaLnBrk="1" hangingPunct="1">
              <a:buNone/>
            </a:pPr>
            <a:r>
              <a:rPr lang="hu-HU" altLang="hu-HU" sz="2000" dirty="0" smtClean="0"/>
              <a:t>Vegyes házasságok aránya a magyarok körében, Szlovákia 25-30%,</a:t>
            </a:r>
          </a:p>
          <a:p>
            <a:pPr marL="0" indent="0" eaLnBrk="1" hangingPunct="1">
              <a:buNone/>
            </a:pPr>
            <a:r>
              <a:rPr lang="hu-HU" altLang="hu-HU" sz="2000" dirty="0" smtClean="0"/>
              <a:t> Kárpátalja 24-28%, Erdély </a:t>
            </a:r>
            <a:r>
              <a:rPr lang="hu-HU" altLang="hu-HU" sz="2000" dirty="0" smtClean="0"/>
              <a:t>12</a:t>
            </a:r>
            <a:r>
              <a:rPr lang="hu-HU" altLang="hu-HU" sz="2000" dirty="0" smtClean="0"/>
              <a:t>% / 18%, Szerbia</a:t>
            </a:r>
            <a:r>
              <a:rPr lang="hu-HU" altLang="hu-HU" sz="2000" dirty="0" smtClean="0"/>
              <a:t>: 28%, </a:t>
            </a:r>
            <a:r>
              <a:rPr lang="hu-HU" altLang="hu-HU" sz="2000" dirty="0" smtClean="0"/>
              <a:t>Horvátország 50%, Szlovénia 70-80%</a:t>
            </a:r>
            <a:endParaRPr lang="hu-HU" altLang="hu-HU" sz="2000" dirty="0" smtClean="0"/>
          </a:p>
          <a:p>
            <a:pPr eaLnBrk="1" hangingPunct="1">
              <a:buFontTx/>
              <a:buNone/>
            </a:pPr>
            <a:endParaRPr lang="hu-HU" altLang="hu-HU" sz="2400" dirty="0" smtClean="0"/>
          </a:p>
          <a:p>
            <a:pPr eaLnBrk="1" hangingPunct="1"/>
            <a:endParaRPr lang="hu-HU" alt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32433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63272" cy="792088"/>
          </a:xfrm>
        </p:spPr>
        <p:txBody>
          <a:bodyPr/>
          <a:lstStyle/>
          <a:p>
            <a:pPr eaLnBrk="1" hangingPunct="1"/>
            <a:r>
              <a:rPr lang="hu-HU" altLang="hu-H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1.2. Kisvárosiasodás, </a:t>
            </a:r>
            <a:r>
              <a:rPr lang="hu-HU" altLang="hu-HU" sz="2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reruralizáció</a:t>
            </a:r>
            <a:r>
              <a:rPr lang="hu-HU" altLang="hu-H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hu-HU" altLang="hu-H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hu-HU" altLang="hu-HU" sz="2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2400" b="1" dirty="0" smtClean="0"/>
              <a:t>Elvesztette magyar többségét</a:t>
            </a:r>
            <a:r>
              <a:rPr lang="hu-HU" altLang="hu-HU" dirty="0" smtClean="0"/>
              <a:t>: 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Marosvásárhely, Szabadka</a:t>
            </a:r>
          </a:p>
          <a:p>
            <a:pPr eaLnBrk="1" hangingPunct="1">
              <a:buFontTx/>
              <a:buNone/>
            </a:pPr>
            <a:r>
              <a:rPr lang="hu-HU" altLang="hu-HU" sz="2400" b="1" dirty="0" smtClean="0"/>
              <a:t>Jelentősen csökkent a magyarság többsége</a:t>
            </a:r>
            <a:r>
              <a:rPr lang="hu-HU" altLang="hu-HU" dirty="0" smtClean="0"/>
              <a:t>: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Beregszász, Szatmárnémeti</a:t>
            </a:r>
          </a:p>
          <a:p>
            <a:pPr eaLnBrk="1" hangingPunct="1">
              <a:buFontTx/>
              <a:buNone/>
            </a:pPr>
            <a:r>
              <a:rPr lang="hu-HU" altLang="hu-HU" sz="2400" b="1" dirty="0" smtClean="0"/>
              <a:t>Megnő </a:t>
            </a:r>
            <a:r>
              <a:rPr lang="hu-HU" altLang="hu-HU" sz="2400" b="1" dirty="0" smtClean="0"/>
              <a:t>a </a:t>
            </a:r>
            <a:r>
              <a:rPr lang="hu-HU" altLang="hu-HU" sz="2400" b="1" dirty="0" smtClean="0"/>
              <a:t>regionális közösségen belül a kisvárosok szerepe</a:t>
            </a:r>
            <a:r>
              <a:rPr lang="hu-HU" altLang="hu-HU" sz="2400" dirty="0" smtClean="0"/>
              <a:t>: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Somorja, Dunaszerdahely/ 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Beregszász/ 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Székelyudvarhely, Csíkszereda, Sepsiszentgyörgy/ 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Zenta/</a:t>
            </a:r>
          </a:p>
          <a:p>
            <a:pPr eaLnBrk="1" hangingPunct="1">
              <a:buFontTx/>
              <a:buNone/>
            </a:pPr>
            <a:r>
              <a:rPr lang="hu-HU" altLang="hu-HU" sz="2000" b="1" dirty="0" smtClean="0"/>
              <a:t>Dél-Szlovákia</a:t>
            </a:r>
            <a:r>
              <a:rPr lang="hu-HU" altLang="hu-HU" sz="2000" dirty="0" smtClean="0"/>
              <a:t> </a:t>
            </a:r>
            <a:r>
              <a:rPr lang="hu-HU" altLang="hu-HU" sz="2000" dirty="0" smtClean="0"/>
              <a:t>és </a:t>
            </a:r>
            <a:r>
              <a:rPr lang="hu-HU" altLang="hu-HU" sz="2000" b="1" dirty="0" smtClean="0"/>
              <a:t>Székelyföld</a:t>
            </a:r>
            <a:r>
              <a:rPr lang="hu-HU" altLang="hu-HU" sz="2000" dirty="0" smtClean="0"/>
              <a:t> fogalmának </a:t>
            </a:r>
            <a:r>
              <a:rPr lang="hu-HU" altLang="hu-HU" sz="2000" dirty="0" smtClean="0"/>
              <a:t>összeszűkülése</a:t>
            </a:r>
          </a:p>
          <a:p>
            <a:pPr eaLnBrk="1" hangingPunct="1">
              <a:buFontTx/>
              <a:buNone/>
            </a:pPr>
            <a:r>
              <a:rPr lang="hu-HU" altLang="hu-HU" sz="2000" b="1" dirty="0" smtClean="0"/>
              <a:t>2011  Városi lakosság </a:t>
            </a:r>
            <a:r>
              <a:rPr lang="hu-HU" altLang="hu-HU" sz="2000" dirty="0" smtClean="0"/>
              <a:t>régió/magyarok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Erdély 56,2%  /  </a:t>
            </a:r>
            <a:r>
              <a:rPr lang="hu-HU" altLang="hu-HU" sz="2000" dirty="0" smtClean="0">
                <a:solidFill>
                  <a:srgbClr val="C00000"/>
                </a:solidFill>
              </a:rPr>
              <a:t>52,7%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Szlovákia 56,1%  /  </a:t>
            </a:r>
            <a:r>
              <a:rPr lang="hu-HU" altLang="hu-HU" sz="2000" dirty="0" smtClean="0">
                <a:solidFill>
                  <a:srgbClr val="C00000"/>
                </a:solidFill>
              </a:rPr>
              <a:t>38,5%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Vajdaság 55,6%  /   58,2%</a:t>
            </a:r>
          </a:p>
          <a:p>
            <a:pPr eaLnBrk="1" hangingPunct="1">
              <a:buFontTx/>
              <a:buNone/>
            </a:pPr>
            <a:r>
              <a:rPr lang="hu-HU" altLang="hu-HU" sz="2000" dirty="0" smtClean="0"/>
              <a:t>Kárpátalja 36,7% / 35,4%</a:t>
            </a:r>
            <a:endParaRPr lang="hu-HU" alt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28593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>
          <a:xfrm>
            <a:off x="31457" y="-99392"/>
            <a:ext cx="8953719" cy="1440160"/>
          </a:xfrm>
        </p:spPr>
        <p:txBody>
          <a:bodyPr/>
          <a:lstStyle/>
          <a:p>
            <a:pPr algn="l"/>
            <a:r>
              <a:rPr lang="hu-HU" altLang="hu-HU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dugi" panose="020B0502040204020203" pitchFamily="34" charset="0"/>
              </a:rPr>
              <a:t>1. Kisebbségi magyar közösségek, mint elképzelt kisebbségi magyar társadalom  („kis magyar világok”)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457" y="1268760"/>
            <a:ext cx="9144000" cy="6452865"/>
          </a:xfrm>
        </p:spPr>
        <p:txBody>
          <a:bodyPr/>
          <a:lstStyle/>
          <a:p>
            <a:pPr marL="457200" indent="-457200">
              <a:buFontTx/>
              <a:buAutoNum type="alphaLcParenR"/>
              <a:defRPr/>
            </a:pPr>
            <a:r>
              <a:rPr lang="hu-HU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hu-HU" sz="24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emográfiai, méret, jelenléti megközelítés </a:t>
            </a:r>
          </a:p>
          <a:p>
            <a:pPr marL="0" indent="0">
              <a:buNone/>
              <a:defRPr/>
            </a:pPr>
            <a:r>
              <a:rPr 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nemzetiség, anyanyelv, nyelvtudás / </a:t>
            </a:r>
          </a:p>
          <a:p>
            <a:pPr marL="0" indent="0">
              <a:buNone/>
              <a:defRPr/>
            </a:pPr>
            <a:r>
              <a:rPr 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vegyes házasságok, intézményesség</a:t>
            </a:r>
          </a:p>
          <a:p>
            <a:pPr marL="0" indent="0">
              <a:buFontTx/>
              <a:buNone/>
              <a:defRPr/>
            </a:pPr>
            <a:endParaRPr lang="hu-H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hu-HU" sz="24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településrendszer</a:t>
            </a:r>
          </a:p>
          <a:p>
            <a:pPr marL="0" indent="0">
              <a:buFontTx/>
              <a:buNone/>
              <a:defRPr/>
            </a:pPr>
            <a:r>
              <a:rPr 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50 legtöbb magyar lakta település és azok intézményi viszonyai</a:t>
            </a:r>
          </a:p>
          <a:p>
            <a:pPr marL="0" indent="0">
              <a:buFontTx/>
              <a:buNone/>
              <a:defRPr/>
            </a:pPr>
            <a:endParaRPr lang="hu-H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hu-HU" sz="24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társadalmi rétegződési pozíciók: </a:t>
            </a:r>
            <a:r>
              <a:rPr 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urbanizáltság, közműveltség, gazdasági aktívitás, foglalkozásszerkezet</a:t>
            </a:r>
          </a:p>
          <a:p>
            <a:pPr marL="0" indent="0">
              <a:buFontTx/>
              <a:buNone/>
              <a:defRPr/>
            </a:pPr>
            <a:endParaRPr lang="hu-HU" sz="2400" dirty="0" smtClean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hu-HU" sz="24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intézményi mezők</a:t>
            </a:r>
          </a:p>
          <a:p>
            <a:pPr marL="0" indent="0">
              <a:buFontTx/>
              <a:buNone/>
              <a:defRPr/>
            </a:pPr>
            <a:r>
              <a:rPr 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politikai érdekvédelem, önkormányzati pozíciók, vallási élet, nyilvánosság, oktatás-tudomány</a:t>
            </a:r>
            <a:r>
              <a:rPr lang="hu-HU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u-H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kultúra-közműv., sport-szabadidő </a:t>
            </a:r>
          </a:p>
          <a:p>
            <a:pPr marL="0" indent="0">
              <a:buFontTx/>
              <a:buNone/>
              <a:defRPr/>
            </a:pPr>
            <a:endParaRPr lang="hu-HU" sz="2400" dirty="0" smtClean="0">
              <a:solidFill>
                <a:srgbClr val="00B0F0"/>
              </a:solidFill>
            </a:endParaRPr>
          </a:p>
          <a:p>
            <a:pPr marL="0" indent="0">
              <a:buFontTx/>
              <a:buNone/>
              <a:defRPr/>
            </a:pPr>
            <a:endParaRPr lang="hu-HU" sz="2400" dirty="0">
              <a:solidFill>
                <a:srgbClr val="00B0F0"/>
              </a:solidFill>
            </a:endParaRPr>
          </a:p>
          <a:p>
            <a:pPr marL="0" indent="0">
              <a:buFontTx/>
              <a:buNone/>
              <a:defRPr/>
            </a:pPr>
            <a:endParaRPr lang="hu-HU" sz="2400" dirty="0" smtClean="0">
              <a:solidFill>
                <a:srgbClr val="00B0F0"/>
              </a:solidFill>
            </a:endParaRPr>
          </a:p>
          <a:p>
            <a:pPr marL="0" indent="0">
              <a:buFontTx/>
              <a:buNone/>
              <a:defRPr/>
            </a:pPr>
            <a:endParaRPr lang="hu-HU" sz="2400" dirty="0"/>
          </a:p>
          <a:p>
            <a:pPr marL="0" indent="0">
              <a:buFontTx/>
              <a:buNone/>
              <a:defRPr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44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hu-HU" altLang="hu-HU" sz="2800" smtClean="0">
                <a:latin typeface="Century Gothic" panose="020B0502020202020204" pitchFamily="34" charset="0"/>
              </a:rPr>
              <a:t/>
            </a:r>
            <a:br>
              <a:rPr lang="hu-HU" altLang="hu-HU" sz="2800" smtClean="0">
                <a:latin typeface="Century Gothic" panose="020B0502020202020204" pitchFamily="34" charset="0"/>
              </a:rPr>
            </a:br>
            <a:r>
              <a:rPr lang="hu-HU" altLang="hu-HU" sz="2800" smtClean="0">
                <a:solidFill>
                  <a:srgbClr val="FF0000"/>
                </a:solidFill>
                <a:latin typeface="Century Gothic" panose="020B0502020202020204" pitchFamily="34" charset="0"/>
              </a:rPr>
              <a:t>2.3. Középosztály vesztés (aluliskolázottság, foglalkozás-alulreprezentáltság, jövedelmi különbségek</a:t>
            </a:r>
            <a:r>
              <a:rPr lang="hu-HU" altLang="hu-HU" sz="2800" smtClean="0">
                <a:latin typeface="Century Gothic" panose="020B0502020202020204" pitchFamily="34" charset="0"/>
              </a:rPr>
              <a:t>)</a:t>
            </a:r>
            <a:br>
              <a:rPr lang="hu-HU" altLang="hu-HU" sz="2800" smtClean="0">
                <a:latin typeface="Century Gothic" panose="020B0502020202020204" pitchFamily="34" charset="0"/>
              </a:rPr>
            </a:br>
            <a:endParaRPr lang="hu-HU" altLang="hu-HU" sz="2800" smtClean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</p:txBody>
      </p:sp>
      <p:sp>
        <p:nvSpPr>
          <p:cNvPr id="19459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u-HU" altLang="hu-HU" sz="2400" b="1" smtClean="0"/>
              <a:t>A szocializmus öröksége</a:t>
            </a:r>
            <a:r>
              <a:rPr lang="hu-HU" altLang="hu-HU" sz="2400" smtClean="0"/>
              <a:t>:</a:t>
            </a:r>
          </a:p>
          <a:p>
            <a:pPr marL="0" indent="0">
              <a:buFontTx/>
              <a:buNone/>
            </a:pPr>
            <a:r>
              <a:rPr lang="hu-HU" altLang="hu-HU" sz="2400" smtClean="0"/>
              <a:t>Az oktatási rendszer/iskolázottság felértékelődése</a:t>
            </a:r>
          </a:p>
          <a:p>
            <a:pPr marL="0" indent="0">
              <a:buFontTx/>
              <a:buNone/>
            </a:pPr>
            <a:r>
              <a:rPr lang="hu-HU" altLang="hu-HU" sz="2400" smtClean="0"/>
              <a:t>Erőteljes urbanizáció, amely a vidéktől vont el forrásokat</a:t>
            </a:r>
          </a:p>
          <a:p>
            <a:pPr marL="0" indent="0">
              <a:buFontTx/>
              <a:buNone/>
            </a:pPr>
            <a:r>
              <a:rPr lang="hu-HU" altLang="hu-HU" sz="2400" smtClean="0"/>
              <a:t>Székelyföld, Szilágy/Szatmár:  gazdasági periféria marad</a:t>
            </a:r>
          </a:p>
          <a:p>
            <a:pPr marL="0" indent="0">
              <a:buFontTx/>
              <a:buNone/>
            </a:pPr>
            <a:r>
              <a:rPr lang="hu-HU" altLang="hu-HU" sz="2400" smtClean="0"/>
              <a:t>Magyarok iskoláztatási, foglakoztatási, urbanizációs hátrányai</a:t>
            </a:r>
          </a:p>
          <a:p>
            <a:pPr marL="0" indent="0">
              <a:buFontTx/>
              <a:buNone/>
            </a:pPr>
            <a:endParaRPr lang="hu-HU" altLang="hu-HU" b="1" smtClean="0"/>
          </a:p>
          <a:p>
            <a:pPr marL="0" indent="0">
              <a:buFontTx/>
              <a:buNone/>
            </a:pPr>
            <a:r>
              <a:rPr lang="hu-HU" altLang="hu-HU" sz="2400" b="1" smtClean="0"/>
              <a:t>A rendszerváltás után: a pozícionális hátrányok halmozódása</a:t>
            </a:r>
            <a:endParaRPr lang="hu-HU" altLang="hu-HU" sz="2400" smtClean="0"/>
          </a:p>
          <a:p>
            <a:pPr marL="0" indent="0">
              <a:buFontTx/>
              <a:buNone/>
            </a:pPr>
            <a:r>
              <a:rPr lang="hu-HU" altLang="hu-HU" sz="2400" smtClean="0"/>
              <a:t>tömbösödés, reruralizáció, periférikus helyzet</a:t>
            </a:r>
          </a:p>
          <a:p>
            <a:pPr marL="0" indent="0">
              <a:buFontTx/>
              <a:buNone/>
            </a:pPr>
            <a:r>
              <a:rPr lang="hu-HU" altLang="hu-HU" sz="2400" smtClean="0"/>
              <a:t>tőke-, képzettség hiánya</a:t>
            </a:r>
          </a:p>
          <a:p>
            <a:pPr marL="0" indent="0">
              <a:buFontTx/>
              <a:buNone/>
            </a:pPr>
            <a:r>
              <a:rPr lang="hu-HU" altLang="hu-HU" sz="2400" smtClean="0"/>
              <a:t>migrációs veszteségek</a:t>
            </a:r>
          </a:p>
          <a:p>
            <a:pPr marL="0" indent="0">
              <a:buFontTx/>
              <a:buNone/>
            </a:pPr>
            <a:r>
              <a:rPr lang="hu-HU" altLang="hu-HU" sz="2400" smtClean="0"/>
              <a:t>nyelvtudás hiány</a:t>
            </a:r>
          </a:p>
          <a:p>
            <a:pPr marL="0" indent="0">
              <a:buFontTx/>
              <a:buNone/>
            </a:pPr>
            <a:endParaRPr lang="hu-HU" altLang="hu-HU" smtClean="0"/>
          </a:p>
          <a:p>
            <a:pPr marL="0" indent="0">
              <a:buFontTx/>
              <a:buNone/>
            </a:pPr>
            <a:endParaRPr lang="hu-HU" altLang="hu-H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sz="3600" dirty="0" smtClean="0"/>
              <a:t>Magyarul tanuló magyar nemzetiségűek </a:t>
            </a:r>
            <a:r>
              <a:rPr lang="hu-HU" altLang="hu-HU" sz="3600" dirty="0" smtClean="0"/>
              <a:t>aránya (2011)</a:t>
            </a:r>
            <a:endParaRPr lang="hu-HU" altLang="hu-HU" sz="3600" dirty="0" smtClean="0"/>
          </a:p>
        </p:txBody>
      </p:sp>
      <p:sp>
        <p:nvSpPr>
          <p:cNvPr id="122883" name="Tartalom hely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hu-HU" altLang="hu-HU" dirty="0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1043608" y="2057400"/>
          <a:ext cx="7200800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130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altLang="hu-HU" sz="4000" dirty="0" smtClean="0"/>
              <a:t>Iskolai végzettség a nagyobb magyar </a:t>
            </a:r>
            <a:r>
              <a:rPr lang="hu-HU" altLang="hu-HU" sz="4000" dirty="0" smtClean="0"/>
              <a:t>közösségekben (2011)</a:t>
            </a:r>
            <a:endParaRPr lang="hu-HU" altLang="hu-HU" sz="4000" dirty="0" smtClean="0"/>
          </a:p>
        </p:txBody>
      </p:sp>
      <p:sp>
        <p:nvSpPr>
          <p:cNvPr id="116739" name="Tartalom hely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graphicFrame>
        <p:nvGraphicFramePr>
          <p:cNvPr id="5" name="Diagram 4"/>
          <p:cNvGraphicFramePr/>
          <p:nvPr/>
        </p:nvGraphicFramePr>
        <p:xfrm>
          <a:off x="683568" y="1628800"/>
          <a:ext cx="784887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28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altLang="hu-HU" sz="3600" dirty="0" smtClean="0"/>
              <a:t/>
            </a:r>
            <a:br>
              <a:rPr lang="hu-HU" altLang="hu-HU" sz="3600" dirty="0" smtClean="0"/>
            </a:br>
            <a:r>
              <a:rPr lang="hu-HU" altLang="hu-HU" sz="3600" dirty="0" smtClean="0"/>
              <a:t>A foglalkoztatottak megoszlása gazdasági ágazatok </a:t>
            </a:r>
            <a:r>
              <a:rPr lang="hu-HU" altLang="hu-HU" sz="3600" dirty="0" smtClean="0"/>
              <a:t>szerint (2011)</a:t>
            </a:r>
            <a:r>
              <a:rPr lang="hu-HU" altLang="hu-HU" sz="4000" dirty="0" smtClean="0"/>
              <a:t/>
            </a:r>
            <a:br>
              <a:rPr lang="hu-HU" altLang="hu-HU" sz="4000" dirty="0" smtClean="0"/>
            </a:br>
            <a:endParaRPr lang="hu-HU" altLang="hu-HU" sz="4000" dirty="0" smtClean="0"/>
          </a:p>
        </p:txBody>
      </p:sp>
      <p:sp>
        <p:nvSpPr>
          <p:cNvPr id="114691" name="Tartalom hely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971600" y="1628800"/>
          <a:ext cx="712879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35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églalap 1"/>
          <p:cNvSpPr>
            <a:spLocks noChangeArrowheads="1"/>
          </p:cNvSpPr>
          <p:nvPr/>
        </p:nvSpPr>
        <p:spPr bwMode="auto">
          <a:xfrm>
            <a:off x="0" y="0"/>
            <a:ext cx="9144000" cy="592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latin typeface="Gadug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nyelvtudás visszaesésének okai</a:t>
            </a:r>
            <a:r>
              <a:rPr lang="hu-HU" altLang="hu-HU" sz="1800" dirty="0">
                <a:latin typeface="Gadug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hu-HU" altLang="hu-H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hu-HU" altLang="hu-HU" sz="1800" dirty="0">
                <a:latin typeface="Gadug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kitettség csökkenése (magyarországi médiahasználat, magyar oktatási hálózat, kötelez</a:t>
            </a: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ő</a:t>
            </a: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katonai szolg</a:t>
            </a: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álat eltörlése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),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szeparációs folyamatok</a:t>
            </a:r>
            <a:endParaRPr lang="hu-HU" altLang="hu-HU" sz="2400" dirty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hu-HU" altLang="hu-HU" sz="2400" dirty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+ rossz oktatási módszerek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hu-HU" altLang="hu-HU" sz="2400" dirty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+ hatalmi nyelvhez való szubjektív viszony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hu-HU" altLang="hu-HU" sz="2400" dirty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+ </a:t>
            </a:r>
            <a:r>
              <a:rPr lang="hu-HU" altLang="hu-HU" sz="2400" dirty="0">
                <a:solidFill>
                  <a:srgbClr val="00B050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csökkenő motiváció a nyelvi piacon </a:t>
            </a:r>
            <a:r>
              <a:rPr lang="hu-HU" altLang="hu-HU" sz="2400" dirty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+ a nyelvi integráció költségei (a világnyelvek és a magyarországi mobilitási pályák preferálása)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3"/>
          <p:cNvSpPr>
            <a:spLocks noGrp="1"/>
          </p:cNvSpPr>
          <p:nvPr>
            <p:ph type="title"/>
          </p:nvPr>
        </p:nvSpPr>
        <p:spPr>
          <a:xfrm>
            <a:off x="12700" y="0"/>
            <a:ext cx="9144000" cy="1341438"/>
          </a:xfrm>
        </p:spPr>
        <p:txBody>
          <a:bodyPr anchor="t"/>
          <a:lstStyle/>
          <a:p>
            <a:r>
              <a:rPr lang="hu-HU" altLang="hu-HU" sz="2800" smtClean="0">
                <a:solidFill>
                  <a:srgbClr val="FF0000"/>
                </a:solidFill>
              </a:rPr>
              <a:t>2.4. Magyar-roma közösségek</a:t>
            </a:r>
            <a:br>
              <a:rPr lang="hu-HU" altLang="hu-HU" sz="2800" smtClean="0">
                <a:solidFill>
                  <a:srgbClr val="FF0000"/>
                </a:solidFill>
              </a:rPr>
            </a:br>
            <a:endParaRPr lang="hu-HU" altLang="hu-HU" sz="2000" smtClean="0">
              <a:solidFill>
                <a:srgbClr val="FF0000"/>
              </a:solidFill>
            </a:endParaRPr>
          </a:p>
        </p:txBody>
      </p:sp>
      <p:sp>
        <p:nvSpPr>
          <p:cNvPr id="28675" name="Tartalom helye 4"/>
          <p:cNvSpPr>
            <a:spLocks noGrp="1"/>
          </p:cNvSpPr>
          <p:nvPr>
            <p:ph idx="1"/>
          </p:nvPr>
        </p:nvSpPr>
        <p:spPr>
          <a:xfrm>
            <a:off x="107950" y="836613"/>
            <a:ext cx="9048750" cy="6021387"/>
          </a:xfrm>
        </p:spPr>
        <p:txBody>
          <a:bodyPr/>
          <a:lstStyle/>
          <a:p>
            <a:pPr marL="0" indent="0">
              <a:buFontTx/>
              <a:buNone/>
            </a:pPr>
            <a:endParaRPr lang="hu-HU" altLang="hu-HU" sz="2400" dirty="0" smtClean="0"/>
          </a:p>
          <a:p>
            <a:pPr marL="0" indent="0">
              <a:buFontTx/>
              <a:buNone/>
            </a:pPr>
            <a:r>
              <a:rPr lang="hu-HU" altLang="hu-HU" sz="2400" b="1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Erdélyben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 2011-ben a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magukat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magyar nemzetiségűnek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vallók 6,5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% roma.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(150.000-en beszélnek magyarul,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90.000-105.000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magyar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kötődésű roma) </a:t>
            </a:r>
          </a:p>
          <a:p>
            <a:pPr marL="0" indent="0">
              <a:buFontTx/>
              <a:buNone/>
            </a:pPr>
            <a:endParaRPr lang="hu-HU" altLang="hu-HU" sz="2400" b="1" dirty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hu-HU" altLang="hu-HU" sz="2400" b="1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Kárpátalja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: a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magyar 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anyanyelvűek 5,5%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-a roma, a cigány nemzetiség 62%-a magyar anyanyelvű, 8-9 ezer roma, (2001)</a:t>
            </a:r>
            <a:endParaRPr lang="hu-HU" altLang="hu-HU" sz="2400" dirty="0" smtClean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</a:pPr>
            <a:endParaRPr lang="hu-HU" altLang="hu-HU" sz="2400" dirty="0" smtClean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hu-HU" altLang="hu-HU" sz="2400" b="1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Szlovákia</a:t>
            </a: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: 2021: 67+89e roma  … becslés: 400-450e</a:t>
            </a:r>
          </a:p>
          <a:p>
            <a:pPr marL="0" indent="0">
              <a:buFontTx/>
              <a:buNone/>
            </a:pPr>
            <a:r>
              <a:rPr lang="hu-HU" altLang="hu-HU" sz="2400" dirty="0" smtClean="0"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80-100e magyar anyanyelvű roma</a:t>
            </a:r>
            <a:endParaRPr lang="hu-HU" altLang="hu-HU" sz="2400" dirty="0" smtClean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hu-HU" altLang="hu-HU" sz="2400" dirty="0" smtClean="0">
                <a:solidFill>
                  <a:srgbClr val="00B050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- iskolai </a:t>
            </a:r>
            <a:r>
              <a:rPr lang="hu-HU" altLang="hu-HU" sz="2400" dirty="0" smtClean="0">
                <a:solidFill>
                  <a:srgbClr val="00B050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szegregáció – felzárkóztató programok hiánya</a:t>
            </a:r>
          </a:p>
          <a:p>
            <a:pPr marL="0" indent="0">
              <a:buFontTx/>
              <a:buChar char="-"/>
            </a:pPr>
            <a:r>
              <a:rPr lang="hu-HU" altLang="hu-HU" sz="2400" dirty="0" smtClean="0">
                <a:solidFill>
                  <a:srgbClr val="00B050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helyi társadalmon belüli </a:t>
            </a:r>
            <a:r>
              <a:rPr lang="hu-HU" altLang="hu-HU" sz="2400" dirty="0" smtClean="0">
                <a:solidFill>
                  <a:srgbClr val="00B050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pozícióharcok /etnikai kasztrendszer</a:t>
            </a:r>
            <a:endParaRPr lang="hu-HU" altLang="hu-HU" sz="2400" dirty="0" smtClean="0">
              <a:solidFill>
                <a:srgbClr val="00B050"/>
              </a:solidFill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buFontTx/>
              <a:buChar char="-"/>
            </a:pPr>
            <a:r>
              <a:rPr lang="hu-HU" altLang="hu-HU" sz="2400" dirty="0" smtClean="0">
                <a:solidFill>
                  <a:srgbClr val="00B050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kisebbségi társadalom integráló képességének hatékonysága</a:t>
            </a:r>
          </a:p>
          <a:p>
            <a:pPr marL="0" indent="0">
              <a:buFontTx/>
              <a:buChar char="-"/>
            </a:pPr>
            <a:endParaRPr lang="hu-HU" altLang="hu-HU" sz="2400" dirty="0" smtClean="0"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hu-HU" altLang="hu-HU" sz="2800" smtClean="0">
                <a:solidFill>
                  <a:srgbClr val="FF0000"/>
                </a:solidFill>
                <a:latin typeface="Century Gothic" panose="020B0502020202020204" pitchFamily="34" charset="0"/>
              </a:rPr>
              <a:t>2.5. Transznacionalizáció (magyarországi médiaszocializáció, kettős állampolgárság következményei)</a:t>
            </a:r>
            <a:endParaRPr lang="hu-HU" altLang="hu-HU" sz="2800" smtClean="0">
              <a:solidFill>
                <a:srgbClr val="FF0000"/>
              </a:solidFill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hu-HU" sz="2400" dirty="0"/>
              <a:t>k</a:t>
            </a:r>
            <a:r>
              <a:rPr lang="hu-HU" sz="2400" dirty="0" smtClean="0"/>
              <a:t>ülföldi munkavállalás → modernizációs minták</a:t>
            </a:r>
          </a:p>
          <a:p>
            <a:pPr>
              <a:buFontTx/>
              <a:buChar char="-"/>
              <a:defRPr/>
            </a:pPr>
            <a:endParaRPr lang="hu-HU" sz="2400" dirty="0" smtClean="0"/>
          </a:p>
          <a:p>
            <a:pPr>
              <a:buFontTx/>
              <a:buChar char="-"/>
              <a:defRPr/>
            </a:pPr>
            <a:r>
              <a:rPr lang="hu-HU" sz="2400" dirty="0" smtClean="0"/>
              <a:t>Magyarországi médiatér szocializáció</a:t>
            </a:r>
          </a:p>
          <a:p>
            <a:pPr marL="0" indent="0">
              <a:buFontTx/>
              <a:buNone/>
              <a:defRPr/>
            </a:pPr>
            <a:r>
              <a:rPr lang="hu-HU" sz="2400" dirty="0"/>
              <a:t>	</a:t>
            </a:r>
            <a:r>
              <a:rPr lang="hu-HU" sz="2400" dirty="0" smtClean="0"/>
              <a:t>→ nyelvtudás hiány</a:t>
            </a:r>
          </a:p>
          <a:p>
            <a:pPr marL="0" indent="0">
              <a:buFontTx/>
              <a:buNone/>
              <a:defRPr/>
            </a:pPr>
            <a:r>
              <a:rPr lang="hu-HU" sz="2400" dirty="0"/>
              <a:t>	</a:t>
            </a:r>
            <a:r>
              <a:rPr lang="hu-HU" sz="2400" dirty="0" smtClean="0"/>
              <a:t>→ nincs regionális mértékadó közszolgálati fórum</a:t>
            </a:r>
          </a:p>
          <a:p>
            <a:pPr marL="0" indent="0">
              <a:buFontTx/>
              <a:buNone/>
              <a:defRPr/>
            </a:pPr>
            <a:endParaRPr lang="hu-HU" sz="2400" dirty="0" smtClean="0"/>
          </a:p>
          <a:p>
            <a:pPr>
              <a:buFontTx/>
              <a:buChar char="-"/>
              <a:defRPr/>
            </a:pPr>
            <a:r>
              <a:rPr lang="hu-HU" sz="2400" dirty="0" smtClean="0"/>
              <a:t>gyorsított honosítással kettős állampolgárság</a:t>
            </a:r>
          </a:p>
          <a:p>
            <a:pPr marL="0" indent="0">
              <a:buFontTx/>
              <a:buNone/>
              <a:defRPr/>
            </a:pPr>
            <a:r>
              <a:rPr lang="hu-HU" sz="2400" dirty="0" smtClean="0"/>
              <a:t>	</a:t>
            </a:r>
          </a:p>
          <a:p>
            <a:pPr marL="0" indent="0">
              <a:buFontTx/>
              <a:buNone/>
              <a:defRPr/>
            </a:pPr>
            <a:r>
              <a:rPr lang="hu-HU" sz="2400" dirty="0" smtClean="0"/>
              <a:t>- NER  és támogatáspolitika hatása </a:t>
            </a:r>
            <a:r>
              <a:rPr lang="hu-HU" sz="2400" dirty="0" err="1" smtClean="0"/>
              <a:t>patronázs</a:t>
            </a:r>
            <a:r>
              <a:rPr lang="hu-HU" sz="2400" dirty="0" smtClean="0"/>
              <a:t> rendszerre, </a:t>
            </a:r>
            <a:r>
              <a:rPr lang="hu-HU" sz="2400" dirty="0" err="1" smtClean="0"/>
              <a:t>kilentúraversenyek</a:t>
            </a:r>
            <a:r>
              <a:rPr lang="hu-HU" sz="2400" dirty="0" smtClean="0"/>
              <a:t>, stabilitás-egység vesztés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0" y="0"/>
            <a:ext cx="9248775" cy="696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000"/>
              </a:spcAft>
              <a:buFontTx/>
              <a:buNone/>
            </a:pPr>
            <a:r>
              <a:rPr lang="hu-HU" altLang="hu-HU" sz="2200">
                <a:solidFill>
                  <a:srgbClr val="C00000"/>
                </a:solidFill>
                <a:ea typeface="Microsoft YaHei" panose="020B0503020204020204" pitchFamily="34" charset="-122"/>
              </a:rPr>
              <a:t>A tömeges kettős állampolgárság várható következményeiről</a:t>
            </a:r>
            <a:r>
              <a:rPr lang="hu-HU" altLang="hu-HU" sz="2200" b="1">
                <a:solidFill>
                  <a:srgbClr val="000000"/>
                </a:solidFill>
                <a:ea typeface="Microsoft YaHei" panose="020B0503020204020204" pitchFamily="34" charset="-122"/>
              </a:rPr>
              <a:t>: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FontTx/>
              <a:buNone/>
            </a:pP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az egzisztenciális gondokkal küzdő elsősorban szerbiai és ukrajnai magyarság számára </a:t>
            </a:r>
            <a:r>
              <a:rPr lang="hu-HU" altLang="hu-HU" sz="2200">
                <a:solidFill>
                  <a:srgbClr val="FF0000"/>
                </a:solidFill>
                <a:ea typeface="Microsoft YaHei" panose="020B0503020204020204" pitchFamily="34" charset="-122"/>
              </a:rPr>
              <a:t>nemzetközi munkaerőpiacra való kilépést </a:t>
            </a: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jelentette a magyar útlevél;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FontTx/>
              <a:buNone/>
            </a:pP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a kisebbségi magyarok számára az </a:t>
            </a:r>
            <a:r>
              <a:rPr lang="hu-HU" altLang="hu-HU" sz="2200">
                <a:solidFill>
                  <a:srgbClr val="FF0000"/>
                </a:solidFill>
                <a:ea typeface="Microsoft YaHei" panose="020B0503020204020204" pitchFamily="34" charset="-122"/>
              </a:rPr>
              <a:t>egyéni magyarországi emancipáció </a:t>
            </a: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lehetőségét teremtette meg ezzel utat nyitva egy új </a:t>
            </a:r>
            <a:r>
              <a:rPr lang="hu-HU" altLang="hu-HU" sz="2200">
                <a:solidFill>
                  <a:srgbClr val="FF0000"/>
                </a:solidFill>
                <a:ea typeface="Microsoft YaHei" panose="020B0503020204020204" pitchFamily="34" charset="-122"/>
              </a:rPr>
              <a:t>a kisebbségi azonosságtudattal együttélő (?) magyar állampolgári-azonosság/kötődés</a:t>
            </a: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 előtt;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FontTx/>
              <a:buNone/>
            </a:pP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a kisebbségi közösségeken belül az </a:t>
            </a:r>
            <a:r>
              <a:rPr lang="hu-HU" altLang="hu-HU" sz="2200">
                <a:solidFill>
                  <a:srgbClr val="FF0000"/>
                </a:solidFill>
                <a:ea typeface="Microsoft YaHei" panose="020B0503020204020204" pitchFamily="34" charset="-122"/>
              </a:rPr>
              <a:t>egyéni társadalmi mobilitási pályák sokkal könnyebben kerülnek át Magyarországra</a:t>
            </a: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, a kétnyelvűség, a kisebbségi kompetenciák elsajátításának háttérbe szorulása felerősödik;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FontTx/>
              <a:buNone/>
            </a:pP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a kisebbségi elitek legitimációs válsága elmélyül;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FontTx/>
              <a:buNone/>
            </a:pP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a </a:t>
            </a:r>
            <a:r>
              <a:rPr lang="hu-HU" altLang="hu-HU" sz="2200">
                <a:solidFill>
                  <a:srgbClr val="FF0000"/>
                </a:solidFill>
                <a:ea typeface="Microsoft YaHei" panose="020B0503020204020204" pitchFamily="34" charset="-122"/>
              </a:rPr>
              <a:t>párhuzamos kisebbségi társadalom építésének programja, megrekedt</a:t>
            </a: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, miközben a tömbmagyar területeken egy otthonteremtési folyamat zajlik)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FontTx/>
              <a:buNone/>
            </a:pPr>
            <a:r>
              <a:rPr lang="hu-HU" altLang="hu-HU" sz="2200">
                <a:solidFill>
                  <a:srgbClr val="000000"/>
                </a:solidFill>
                <a:ea typeface="Microsoft YaHei" panose="020B0503020204020204" pitchFamily="34" charset="-122"/>
              </a:rPr>
              <a:t>szórvány / tömb érdekek különválása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Group 1"/>
          <p:cNvGraphicFramePr>
            <a:graphicFrameLocks noGrp="1"/>
          </p:cNvGraphicFramePr>
          <p:nvPr/>
        </p:nvGraphicFramePr>
        <p:xfrm>
          <a:off x="179388" y="0"/>
          <a:ext cx="8461375" cy="8169338"/>
        </p:xfrm>
        <a:graphic>
          <a:graphicData uri="http://schemas.openxmlformats.org/drawingml/2006/table">
            <a:tbl>
              <a:tblPr/>
              <a:tblGrid>
                <a:gridCol w="397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50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Papp Z. Attila </a:t>
                      </a:r>
                      <a:r>
                        <a:rPr kumimoji="0" lang="hu-HU" altLang="hu-HU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fókuszcsop</a:t>
                      </a:r>
                      <a:r>
                        <a:rPr kumimoji="0" lang="hu-HU" altLang="hu-H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. kutatása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Kisebbségi identitás elemei</a:t>
                      </a:r>
                    </a:p>
                  </a:txBody>
                  <a:tcPr marL="90000" marR="90000" marT="170208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Kettős állampolgárság identitáselemei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  <a:cs typeface="Times New Roman" pitchFamily="16" charset="0"/>
                      </a:endParaRP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  <a:cs typeface="Times New Roman" pitchFamily="16" charset="0"/>
                      </a:endParaRP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helyben maradás perspektívája 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kivándorlás lehetősége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542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nemzeti keretben értelmeződik 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transznacionális – „harmadik” országban is re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Magyar Igazolvány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útlevél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kényszerközösség 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szabadság, választható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bizonytalanság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biztonság 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7542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adottság, „van”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megérdemelt, „megszereztük”, „kaptuk”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informális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formális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időben változó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túlmutat az időn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mindennapi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ünnepi (szimbolikus)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2068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„úton levés” (hontalanság)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„megérkezés”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befelé (fontos)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kifelé (fontos)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„folyamatos edzésben van”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örök, állandó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27542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adottság, „van”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megérdemelt, „megszereztük”, „kaptuk”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0553"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kontextuális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algn="l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algn="l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algn="l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 pitchFamily="16" charset="0"/>
                        </a:rPr>
                        <a:t>stabil, „maradandó papír”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 Vörös tér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4000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8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0" y="1063230"/>
          <a:ext cx="9144000" cy="4388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095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910828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Szövegdoboz 2"/>
          <p:cNvSpPr txBox="1">
            <a:spLocks noChangeArrowheads="1"/>
          </p:cNvSpPr>
          <p:nvPr/>
        </p:nvSpPr>
        <p:spPr bwMode="auto">
          <a:xfrm>
            <a:off x="683419" y="5103019"/>
            <a:ext cx="69168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2100" b="1"/>
              <a:t>A támogatási célok arányainak változása (2010-2018</a:t>
            </a:r>
            <a:r>
              <a:rPr lang="hu-HU" altLang="hu-HU" i="1"/>
              <a:t>)</a:t>
            </a: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842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églalap 1"/>
          <p:cNvSpPr>
            <a:spLocks noChangeArrowheads="1"/>
          </p:cNvSpPr>
          <p:nvPr/>
        </p:nvSpPr>
        <p:spPr bwMode="auto">
          <a:xfrm>
            <a:off x="0" y="23813"/>
            <a:ext cx="9144000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70C0"/>
                </a:solidFill>
              </a:rPr>
              <a:t>Hol és hogyan lehetségesek </a:t>
            </a:r>
            <a:r>
              <a:rPr lang="hu-HU" altLang="hu-HU" sz="2400" b="1" dirty="0">
                <a:solidFill>
                  <a:srgbClr val="0070C0"/>
                </a:solidFill>
              </a:rPr>
              <a:t>a társadalmi integrációs és mobilitási pályák megvalósítása</a:t>
            </a:r>
            <a:r>
              <a:rPr lang="hu-HU" altLang="hu-HU" sz="2400" dirty="0">
                <a:solidFill>
                  <a:srgbClr val="0070C0"/>
                </a:solidFill>
              </a:rPr>
              <a:t>: kisebbségi/ többségi/ anyaországi/nemzetközi intézményesség</a:t>
            </a:r>
            <a:r>
              <a:rPr lang="hu-HU" altLang="hu-HU" sz="24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smtClean="0"/>
              <a:t>a</a:t>
            </a:r>
            <a:r>
              <a:rPr lang="hu-HU" altLang="hu-HU" sz="2400" b="1" dirty="0"/>
              <a:t>) A transznacionalitás és a </a:t>
            </a:r>
            <a:r>
              <a:rPr lang="hu-HU" altLang="hu-HU" sz="2400" b="1" dirty="0" err="1"/>
              <a:t>határtalanítás</a:t>
            </a:r>
            <a:r>
              <a:rPr lang="hu-HU" altLang="hu-HU" sz="2400" b="1" dirty="0"/>
              <a:t> kihasználása: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a kisebbségi magyar közösségek transznacionális közösségekké váltak, amellyel a közép-európai párhuzamos nemzetépítések (nemzetállami jövőképeikkel) nem tudnak mit </a:t>
            </a:r>
            <a:r>
              <a:rPr lang="hu-HU" altLang="hu-HU" sz="2400" dirty="0" smtClean="0"/>
              <a:t>kezdeni, </a:t>
            </a:r>
            <a:r>
              <a:rPr lang="hu-HU" altLang="hu-HU" sz="2400" dirty="0" err="1" smtClean="0">
                <a:solidFill>
                  <a:srgbClr val="C00000"/>
                </a:solidFill>
              </a:rPr>
              <a:t>etnopolitikai</a:t>
            </a:r>
            <a:r>
              <a:rPr lang="hu-HU" altLang="hu-HU" sz="2400" dirty="0" smtClean="0">
                <a:solidFill>
                  <a:srgbClr val="C00000"/>
                </a:solidFill>
              </a:rPr>
              <a:t> doktrínák nem változtak meg.</a:t>
            </a:r>
            <a:endParaRPr lang="hu-HU" altLang="hu-HU" sz="24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b) </a:t>
            </a:r>
            <a:r>
              <a:rPr lang="hu-HU" altLang="hu-HU" sz="2400" b="1" dirty="0"/>
              <a:t>Két nacionalizmus-stratégia versenye</a:t>
            </a:r>
            <a:r>
              <a:rPr lang="hu-HU" altLang="hu-HU" sz="24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/>
              <a:t>etnokulturális</a:t>
            </a:r>
            <a:r>
              <a:rPr lang="hu-HU" altLang="hu-HU" sz="2400" dirty="0"/>
              <a:t> önszerveződés: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- kisebbségi magyar közösségek ↔ államnemzeti retorika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- több központú magyar politikai közösség (↔ vezérdemokrácia)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- kormánypolitika: érzékenyítés </a:t>
            </a:r>
            <a:r>
              <a:rPr lang="hu-HU" altLang="hu-HU" sz="2400" dirty="0" err="1"/>
              <a:t>Mo-on</a:t>
            </a:r>
            <a:r>
              <a:rPr lang="hu-HU" altLang="hu-HU" sz="2400" dirty="0"/>
              <a:t> (↔ jóléti sovinizmus)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- „otthonmaradás” projektek // </a:t>
            </a:r>
            <a:r>
              <a:rPr lang="hu-HU" altLang="hu-HU" sz="2400" u="sng" dirty="0"/>
              <a:t>elvándorlási minták, folyamatok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- </a:t>
            </a:r>
            <a:r>
              <a:rPr lang="hu-HU" altLang="hu-HU" sz="2400" dirty="0">
                <a:solidFill>
                  <a:srgbClr val="FF0000"/>
                </a:solidFill>
              </a:rPr>
              <a:t>integrációs és mobilitási esélyegyenlőség biztosítása (</a:t>
            </a:r>
            <a:r>
              <a:rPr lang="hu-HU" altLang="hu-HU" sz="2400" dirty="0"/>
              <a:t>↔</a:t>
            </a:r>
            <a:endParaRPr lang="hu-HU" altLang="hu-HU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  a párhuzamos társadalom szakmai/intézményi logikáinak leértékelődése)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701"/>
            <a:ext cx="8229600" cy="849389"/>
          </a:xfrm>
        </p:spPr>
        <p:txBody>
          <a:bodyPr/>
          <a:lstStyle/>
          <a:p>
            <a:r>
              <a:rPr lang="hu-HU" altLang="hu-H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altLang="hu-H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A </a:t>
            </a:r>
            <a:r>
              <a:rPr lang="hu-HU" altLang="hu-HU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határtalanítás</a:t>
            </a:r>
            <a:r>
              <a:rPr lang="hu-HU" altLang="hu-H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nehézségei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688"/>
            <a:ext cx="9144000" cy="6120680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800" b="1" dirty="0" smtClean="0"/>
              <a:t>Dilemmák: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hu-HU" sz="2000" dirty="0" smtClean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400" dirty="0"/>
              <a:t>m</a:t>
            </a:r>
            <a:r>
              <a:rPr lang="hu-HU" sz="2400" dirty="0" smtClean="0"/>
              <a:t>enni / maradni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hu-HU" sz="2400" dirty="0" smtClean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400" dirty="0" smtClean="0"/>
              <a:t>a </a:t>
            </a:r>
            <a:r>
              <a:rPr lang="hu-HU" sz="2400" dirty="0"/>
              <a:t>kisebbségi </a:t>
            </a:r>
            <a:r>
              <a:rPr lang="hu-HU" sz="2400" dirty="0" smtClean="0"/>
              <a:t>közösségek= </a:t>
            </a:r>
            <a:r>
              <a:rPr lang="hu-HU" sz="2400" dirty="0"/>
              <a:t>Magyarország </a:t>
            </a:r>
            <a:r>
              <a:rPr lang="hu-HU" sz="2400" dirty="0" smtClean="0"/>
              <a:t>folytatása /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400" dirty="0" smtClean="0"/>
              <a:t>önálló </a:t>
            </a:r>
            <a:r>
              <a:rPr lang="hu-HU" sz="2400" dirty="0"/>
              <a:t>politikai </a:t>
            </a:r>
            <a:r>
              <a:rPr lang="hu-HU" sz="2400" dirty="0" smtClean="0"/>
              <a:t>közösségek – </a:t>
            </a:r>
            <a:r>
              <a:rPr lang="hu-HU" sz="2400" dirty="0" smtClean="0">
                <a:solidFill>
                  <a:schemeClr val="accent2"/>
                </a:solidFill>
              </a:rPr>
              <a:t>többközpontú magyar nemzet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hu-HU" sz="2400" dirty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400" dirty="0"/>
              <a:t>diaszpóra </a:t>
            </a:r>
            <a:r>
              <a:rPr lang="hu-HU" sz="2400" dirty="0" smtClean="0"/>
              <a:t>politika / </a:t>
            </a:r>
            <a:r>
              <a:rPr lang="hu-HU" sz="2400" dirty="0"/>
              <a:t>anyaország </a:t>
            </a:r>
            <a:r>
              <a:rPr lang="hu-HU" sz="2400" dirty="0" smtClean="0"/>
              <a:t>politika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hu-HU" sz="2400" dirty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400" dirty="0"/>
              <a:t>kompetitív / kooperatív … viszony a kisebbségpolitikai </a:t>
            </a:r>
            <a:r>
              <a:rPr lang="hu-HU" sz="2400" dirty="0" smtClean="0"/>
              <a:t>elitekhez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hu-HU" sz="2400" dirty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400" dirty="0"/>
              <a:t>egységes magyar politikai nemzet (elvárása) </a:t>
            </a:r>
            <a:r>
              <a:rPr lang="hu-HU" sz="2400" dirty="0" smtClean="0"/>
              <a:t>– állami egyéni közjogi kapcsolata révén: diaszpóra </a:t>
            </a:r>
            <a:r>
              <a:rPr lang="hu-HU" sz="2400" dirty="0" smtClean="0"/>
              <a:t>/   </a:t>
            </a:r>
            <a:r>
              <a:rPr lang="hu-HU" sz="2400" dirty="0" smtClean="0"/>
              <a:t>többközpontú </a:t>
            </a:r>
            <a:r>
              <a:rPr lang="hu-HU" sz="2400" dirty="0"/>
              <a:t>nemzet (jövőképe</a:t>
            </a:r>
            <a:r>
              <a:rPr lang="hu-HU" sz="2400" dirty="0" smtClean="0"/>
              <a:t>)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hu-HU" sz="2400" dirty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C00000"/>
                </a:solidFill>
              </a:rPr>
              <a:t>regionalizmus // kohéziós jövőkép</a:t>
            </a:r>
            <a:endParaRPr lang="hu-HU" sz="2400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hu-HU" altLang="hu-H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" y="857250"/>
            <a:ext cx="75390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9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hu-HU" altLang="hu-HU" sz="2800" b="1" smtClean="0">
                <a:solidFill>
                  <a:srgbClr val="CC3300"/>
                </a:solidFill>
                <a:latin typeface="Comic Sans MS" panose="030F0702030302020204" pitchFamily="66" charset="0"/>
              </a:rPr>
              <a:t>A Kárpát-medence etnikumai 1910-ben</a:t>
            </a:r>
          </a:p>
        </p:txBody>
      </p:sp>
      <p:pic>
        <p:nvPicPr>
          <p:cNvPr id="6147" name="Kép 3" descr="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5595" r="4326" b="13177"/>
          <a:stretch>
            <a:fillRect/>
          </a:stretch>
        </p:blipFill>
        <p:spPr bwMode="auto">
          <a:xfrm>
            <a:off x="395288" y="809625"/>
            <a:ext cx="85693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hu-HU" altLang="hu-HU" sz="2100" b="1" dirty="0">
                <a:solidFill>
                  <a:srgbClr val="CC3300"/>
                </a:solidFill>
                <a:latin typeface="Comic Sans MS" panose="030F0702030302020204" pitchFamily="66" charset="0"/>
              </a:rPr>
              <a:t>A Kárpát-medence etnikumai 2001–2002-ben</a:t>
            </a:r>
          </a:p>
        </p:txBody>
      </p:sp>
      <p:pic>
        <p:nvPicPr>
          <p:cNvPr id="17411" name="Tartalom helye 5" descr="113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632"/>
          <a:stretch>
            <a:fillRect/>
          </a:stretch>
        </p:blipFill>
        <p:spPr>
          <a:xfrm>
            <a:off x="1187624" y="69269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63572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bardi\Downloads\S-Eu_200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98204"/>
          </a:xfrm>
        </p:spPr>
      </p:pic>
    </p:spTree>
    <p:extLst>
      <p:ext uri="{BB962C8B-B14F-4D97-AF65-F5344CB8AC3E}">
        <p14:creationId xmlns:p14="http://schemas.microsoft.com/office/powerpoint/2010/main" val="29459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lapértelmezett terv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Alapértelmezett terv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9674</TotalTime>
  <Words>3506</Words>
  <Application>Microsoft Office PowerPoint</Application>
  <PresentationFormat>Diavetítés a képernyőre (4:3 oldalarány)</PresentationFormat>
  <Paragraphs>552</Paragraphs>
  <Slides>43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54" baseType="lpstr">
      <vt:lpstr>Arial Unicode MS</vt:lpstr>
      <vt:lpstr>Microsoft YaHei</vt:lpstr>
      <vt:lpstr>Arial</vt:lpstr>
      <vt:lpstr>Calibri</vt:lpstr>
      <vt:lpstr>Cambria</vt:lpstr>
      <vt:lpstr>Century Gothic</vt:lpstr>
      <vt:lpstr>Comic Sans MS</vt:lpstr>
      <vt:lpstr>Gadugi</vt:lpstr>
      <vt:lpstr>Symbol</vt:lpstr>
      <vt:lpstr>Times New Roman</vt:lpstr>
      <vt:lpstr>Alapértelmezett terv</vt:lpstr>
      <vt:lpstr> A kisebbségi magyar közösségek átalakulása 1989 után   </vt:lpstr>
      <vt:lpstr>Miről beszélek?</vt:lpstr>
      <vt:lpstr>1. Kisebbségi magyar közösségek, mint elképzelt kisebbségi magyar társadalom  („kis magyar világok”)</vt:lpstr>
      <vt:lpstr>PowerPoint-bemutató</vt:lpstr>
      <vt:lpstr>PowerPoint-bemutató</vt:lpstr>
      <vt:lpstr>A Kárpát-medence etnikumai 1910-ben</vt:lpstr>
      <vt:lpstr>A Kárpát-medence etnikumai 2001–2002-ben</vt:lpstr>
      <vt:lpstr>PowerPoint-bemutató</vt:lpstr>
      <vt:lpstr>PowerPoint-bemutató</vt:lpstr>
      <vt:lpstr>PowerPoint-bemutató</vt:lpstr>
      <vt:lpstr>A többségi magyar területi tömbök,  NSKI, 2019</vt:lpstr>
      <vt:lpstr>A magyar népesség számának változása Erdélyben 2002-2011 között  (Forrás: Kiss Tamás, 2017)</vt:lpstr>
      <vt:lpstr>Az első 50 legnagyobb romániai magyar lélekszámmal bíró település (2001–735.480 fő /51%)</vt:lpstr>
      <vt:lpstr>Az első 50 szerbiai, legnagyobb  magyar lélekszámmal rendelkező település, 2011, 204.000 fő (81,6%)</vt:lpstr>
      <vt:lpstr>Az első 50 szlovákiai, legnagyobb magyar lakossággal rendelkező település, 2011, 221.969 fő (49,3%)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d) Etnokulturálisan szerveződő párhuzamos intézményesség</vt:lpstr>
      <vt:lpstr>PowerPoint-bemutató</vt:lpstr>
      <vt:lpstr>Magyar nyelven tanulók száma magyar nyelvű óvodai, alap- és középfokú képzésekben (kerekített diák létszámok, 2019) éves költségvetési, finanszírrozási  szükséglet 4 országban kb. 90 MD Ft</vt:lpstr>
      <vt:lpstr>2. A társadalomtörténetileg fontos folyamatok</vt:lpstr>
      <vt:lpstr>  </vt:lpstr>
      <vt:lpstr>PowerPoint-bemutató</vt:lpstr>
      <vt:lpstr>PowerPoint-bemutató</vt:lpstr>
      <vt:lpstr>1.2. Kisvárosiasodás, reruralizáció </vt:lpstr>
      <vt:lpstr>PowerPoint-bemutató</vt:lpstr>
      <vt:lpstr> 2.3. Középosztály vesztés (aluliskolázottság, foglalkozás-alulreprezentáltság, jövedelmi különbségek) </vt:lpstr>
      <vt:lpstr>Magyarul tanuló magyar nemzetiségűek aránya (2011)</vt:lpstr>
      <vt:lpstr>Iskolai végzettség a nagyobb magyar közösségekben (2011)</vt:lpstr>
      <vt:lpstr> A foglalkoztatottak megoszlása gazdasági ágazatok szerint (2011) </vt:lpstr>
      <vt:lpstr>PowerPoint-bemutató</vt:lpstr>
      <vt:lpstr>2.4. Magyar-roma közösségek </vt:lpstr>
      <vt:lpstr>2.5. Transznacionalizáció (magyarországi médiaszocializáció, kettős állampolgárság következményei)</vt:lpstr>
      <vt:lpstr>PowerPoint-bemutató</vt:lpstr>
      <vt:lpstr>PowerPoint-bemutató</vt:lpstr>
      <vt:lpstr>PowerPoint-bemutató</vt:lpstr>
      <vt:lpstr>PowerPoint-bemutató</vt:lpstr>
      <vt:lpstr>PowerPoint-bemutató</vt:lpstr>
      <vt:lpstr> 4. A határtalanítás nehézségei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 új magyar–magyar párbeszéd keresése Vitaindító a támogatáspolitikáról</dc:title>
  <dc:creator>bardi</dc:creator>
  <cp:lastModifiedBy>Bárdi Nándor</cp:lastModifiedBy>
  <cp:revision>278</cp:revision>
  <dcterms:created xsi:type="dcterms:W3CDTF">2007-11-29T13:02:52Z</dcterms:created>
  <dcterms:modified xsi:type="dcterms:W3CDTF">2023-06-14T23:18:38Z</dcterms:modified>
</cp:coreProperties>
</file>